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50"/>
  </p:notesMasterIdLst>
  <p:handoutMasterIdLst>
    <p:handoutMasterId r:id="rId51"/>
  </p:handoutMasterIdLst>
  <p:sldIdLst>
    <p:sldId id="256" r:id="rId2"/>
    <p:sldId id="266" r:id="rId3"/>
    <p:sldId id="287" r:id="rId4"/>
    <p:sldId id="257" r:id="rId5"/>
    <p:sldId id="288" r:id="rId6"/>
    <p:sldId id="267" r:id="rId7"/>
    <p:sldId id="258" r:id="rId8"/>
    <p:sldId id="303" r:id="rId9"/>
    <p:sldId id="302" r:id="rId10"/>
    <p:sldId id="304" r:id="rId11"/>
    <p:sldId id="305" r:id="rId12"/>
    <p:sldId id="289" r:id="rId13"/>
    <p:sldId id="259" r:id="rId14"/>
    <p:sldId id="268" r:id="rId15"/>
    <p:sldId id="290" r:id="rId16"/>
    <p:sldId id="269" r:id="rId17"/>
    <p:sldId id="292" r:id="rId18"/>
    <p:sldId id="306" r:id="rId19"/>
    <p:sldId id="270" r:id="rId20"/>
    <p:sldId id="293" r:id="rId21"/>
    <p:sldId id="307" r:id="rId22"/>
    <p:sldId id="271" r:id="rId23"/>
    <p:sldId id="286" r:id="rId24"/>
    <p:sldId id="309" r:id="rId25"/>
    <p:sldId id="272" r:id="rId26"/>
    <p:sldId id="308" r:id="rId27"/>
    <p:sldId id="310" r:id="rId28"/>
    <p:sldId id="260" r:id="rId29"/>
    <p:sldId id="294" r:id="rId30"/>
    <p:sldId id="295" r:id="rId31"/>
    <p:sldId id="296" r:id="rId32"/>
    <p:sldId id="261" r:id="rId33"/>
    <p:sldId id="278" r:id="rId34"/>
    <p:sldId id="262" r:id="rId35"/>
    <p:sldId id="279" r:id="rId36"/>
    <p:sldId id="298" r:id="rId37"/>
    <p:sldId id="311" r:id="rId38"/>
    <p:sldId id="312" r:id="rId39"/>
    <p:sldId id="299" r:id="rId40"/>
    <p:sldId id="300" r:id="rId41"/>
    <p:sldId id="263" r:id="rId42"/>
    <p:sldId id="264" r:id="rId43"/>
    <p:sldId id="282" r:id="rId44"/>
    <p:sldId id="265" r:id="rId45"/>
    <p:sldId id="284" r:id="rId46"/>
    <p:sldId id="285" r:id="rId47"/>
    <p:sldId id="313" r:id="rId48"/>
    <p:sldId id="314" r:id="rId4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tja" initials="KL" lastIdx="1" clrIdx="0">
    <p:extLst>
      <p:ext uri="{19B8F6BF-5375-455C-9EA6-DF929625EA0E}">
        <p15:presenceInfo xmlns:p15="http://schemas.microsoft.com/office/powerpoint/2012/main" userId="Katj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a:extLst>
              <a:ext uri="{FF2B5EF4-FFF2-40B4-BE49-F238E27FC236}">
                <a16:creationId xmlns:a16="http://schemas.microsoft.com/office/drawing/2014/main" id="{4401E357-A72B-46A7-865A-8379ADB3E80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a:extLst>
              <a:ext uri="{FF2B5EF4-FFF2-40B4-BE49-F238E27FC236}">
                <a16:creationId xmlns:a16="http://schemas.microsoft.com/office/drawing/2014/main" id="{9E2F8918-5428-48DB-8621-C812420422D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F178E95-FB64-42EF-8C9F-B91483360CFC}" type="datetimeFigureOut">
              <a:rPr lang="fi-FI" smtClean="0"/>
              <a:t>31.5.2021</a:t>
            </a:fld>
            <a:endParaRPr lang="fi-FI"/>
          </a:p>
        </p:txBody>
      </p:sp>
      <p:sp>
        <p:nvSpPr>
          <p:cNvPr id="4" name="Alatunnisteen paikkamerkki 3">
            <a:extLst>
              <a:ext uri="{FF2B5EF4-FFF2-40B4-BE49-F238E27FC236}">
                <a16:creationId xmlns:a16="http://schemas.microsoft.com/office/drawing/2014/main" id="{40CC6E14-21E5-4689-8C26-24D82AE0702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a:extLst>
              <a:ext uri="{FF2B5EF4-FFF2-40B4-BE49-F238E27FC236}">
                <a16:creationId xmlns:a16="http://schemas.microsoft.com/office/drawing/2014/main" id="{763B5358-325F-448F-AD7F-4E3D55E55D4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D659ECE-3D73-495D-B0C7-C73DF13BAE8C}" type="slidenum">
              <a:rPr lang="fi-FI" smtClean="0"/>
              <a:t>‹#›</a:t>
            </a:fld>
            <a:endParaRPr lang="fi-FI"/>
          </a:p>
        </p:txBody>
      </p:sp>
    </p:spTree>
    <p:extLst>
      <p:ext uri="{BB962C8B-B14F-4D97-AF65-F5344CB8AC3E}">
        <p14:creationId xmlns:p14="http://schemas.microsoft.com/office/powerpoint/2010/main" val="118753219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66931B-04F0-4E7C-8ED2-771A0B48644F}" type="datetimeFigureOut">
              <a:rPr lang="fi-FI" smtClean="0"/>
              <a:t>31.5.2021</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6D8A93-210D-448B-9A93-BF91D030517A}" type="slidenum">
              <a:rPr lang="fi-FI" smtClean="0"/>
              <a:t>‹#›</a:t>
            </a:fld>
            <a:endParaRPr lang="fi-FI"/>
          </a:p>
        </p:txBody>
      </p:sp>
    </p:spTree>
    <p:extLst>
      <p:ext uri="{BB962C8B-B14F-4D97-AF65-F5344CB8AC3E}">
        <p14:creationId xmlns:p14="http://schemas.microsoft.com/office/powerpoint/2010/main" val="30682131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tsikkodia">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fi-FI"/>
              <a:t>Muokkaa ots. perustyyl. napsautt.</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i-FI"/>
              <a:t>Muokkaa alaotsikon perustyyliä napsautt.</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F335EB7E-3BC7-43F0-BCFE-3860CBBC6158}" type="datetime1">
              <a:rPr lang="fi-FI" smtClean="0"/>
              <a:t>31.5.2021</a:t>
            </a:fld>
            <a:endParaRPr lang="fi-FI"/>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r>
              <a:rPr lang="fi-FI"/>
              <a:t>© 2021 Katja Laitinen &amp; Jari Tamminen</a:t>
            </a:r>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6165BD2A-07D0-4D48-9DE3-94D0CBF9AFAE}" type="slidenum">
              <a:rPr lang="fi-FI" smtClean="0"/>
              <a:t>‹#›</a:t>
            </a:fld>
            <a:endParaRPr lang="fi-FI"/>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6524028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Content Placeholder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4E1C1487-5B78-4D40-A196-A4677988329C}" type="datetime1">
              <a:rPr lang="fi-FI" smtClean="0"/>
              <a:t>31.5.2021</a:t>
            </a:fld>
            <a:endParaRPr lang="fi-FI"/>
          </a:p>
        </p:txBody>
      </p:sp>
      <p:sp>
        <p:nvSpPr>
          <p:cNvPr id="5" name="Footer Placeholder 4"/>
          <p:cNvSpPr>
            <a:spLocks noGrp="1"/>
          </p:cNvSpPr>
          <p:nvPr>
            <p:ph type="ftr" sz="quarter" idx="11"/>
          </p:nvPr>
        </p:nvSpPr>
        <p:spPr/>
        <p:txBody>
          <a:bodyPr/>
          <a:lstStyle/>
          <a:p>
            <a:r>
              <a:rPr lang="fi-FI"/>
              <a:t>© 2021 Katja Laitinen &amp; Jari Tamminen</a:t>
            </a:r>
          </a:p>
        </p:txBody>
      </p:sp>
      <p:sp>
        <p:nvSpPr>
          <p:cNvPr id="6" name="Slide Number Placeholder 5"/>
          <p:cNvSpPr>
            <a:spLocks noGrp="1"/>
          </p:cNvSpPr>
          <p:nvPr>
            <p:ph type="sldNum" sz="quarter" idx="12"/>
          </p:nvPr>
        </p:nvSpPr>
        <p:spPr/>
        <p:txBody>
          <a:bodyPr/>
          <a:lstStyle/>
          <a:p>
            <a:fld id="{6165BD2A-07D0-4D48-9DE3-94D0CBF9AFAE}" type="slidenum">
              <a:rPr lang="fi-FI" smtClean="0"/>
              <a:t>‹#›</a:t>
            </a:fld>
            <a:endParaRPr lang="fi-FI"/>
          </a:p>
        </p:txBody>
      </p:sp>
    </p:spTree>
    <p:extLst>
      <p:ext uri="{BB962C8B-B14F-4D97-AF65-F5344CB8AC3E}">
        <p14:creationId xmlns:p14="http://schemas.microsoft.com/office/powerpoint/2010/main" val="2045956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fi-FI"/>
              <a:t>Muokkaa ots. perustyyl. napsautt.</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7C77C756-9F02-4657-9A9C-E8CEE9478704}" type="datetime1">
              <a:rPr lang="fi-FI" smtClean="0"/>
              <a:t>31.5.2021</a:t>
            </a:fld>
            <a:endParaRPr lang="fi-FI"/>
          </a:p>
        </p:txBody>
      </p:sp>
      <p:sp>
        <p:nvSpPr>
          <p:cNvPr id="5" name="Footer Placeholder 4"/>
          <p:cNvSpPr>
            <a:spLocks noGrp="1"/>
          </p:cNvSpPr>
          <p:nvPr>
            <p:ph type="ftr" sz="quarter" idx="11"/>
          </p:nvPr>
        </p:nvSpPr>
        <p:spPr/>
        <p:txBody>
          <a:bodyPr/>
          <a:lstStyle/>
          <a:p>
            <a:r>
              <a:rPr lang="fi-FI"/>
              <a:t>© 2021 Katja Laitinen &amp; Jari Tamminen</a:t>
            </a:r>
          </a:p>
        </p:txBody>
      </p:sp>
      <p:sp>
        <p:nvSpPr>
          <p:cNvPr id="6" name="Slide Number Placeholder 5"/>
          <p:cNvSpPr>
            <a:spLocks noGrp="1"/>
          </p:cNvSpPr>
          <p:nvPr>
            <p:ph type="sldNum" sz="quarter" idx="12"/>
          </p:nvPr>
        </p:nvSpPr>
        <p:spPr/>
        <p:txBody>
          <a:bodyPr/>
          <a:lstStyle/>
          <a:p>
            <a:fld id="{6165BD2A-07D0-4D48-9DE3-94D0CBF9AFAE}" type="slidenum">
              <a:rPr lang="fi-FI" smtClean="0"/>
              <a:t>‹#›</a:t>
            </a:fld>
            <a:endParaRPr lang="fi-FI"/>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4789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Date Placeholder 4"/>
          <p:cNvSpPr>
            <a:spLocks noGrp="1"/>
          </p:cNvSpPr>
          <p:nvPr>
            <p:ph type="dt" sz="half" idx="10"/>
          </p:nvPr>
        </p:nvSpPr>
        <p:spPr/>
        <p:txBody>
          <a:bodyPr/>
          <a:lstStyle/>
          <a:p>
            <a:fld id="{D1756232-B57C-4570-8860-B386E66800B3}" type="datetime1">
              <a:rPr lang="fi-FI" smtClean="0"/>
              <a:t>31.5.2021</a:t>
            </a:fld>
            <a:endParaRPr lang="fi-FI"/>
          </a:p>
        </p:txBody>
      </p:sp>
      <p:sp>
        <p:nvSpPr>
          <p:cNvPr id="6" name="Footer Placeholder 5"/>
          <p:cNvSpPr>
            <a:spLocks noGrp="1"/>
          </p:cNvSpPr>
          <p:nvPr>
            <p:ph type="ftr" sz="quarter" idx="11"/>
          </p:nvPr>
        </p:nvSpPr>
        <p:spPr/>
        <p:txBody>
          <a:bodyPr/>
          <a:lstStyle/>
          <a:p>
            <a:r>
              <a:rPr lang="fi-FI"/>
              <a:t>© 2021 Katja Laitinen &amp; Jari Tamminen</a:t>
            </a:r>
          </a:p>
        </p:txBody>
      </p:sp>
      <p:sp>
        <p:nvSpPr>
          <p:cNvPr id="7" name="Slide Number Placeholder 6"/>
          <p:cNvSpPr>
            <a:spLocks noGrp="1"/>
          </p:cNvSpPr>
          <p:nvPr>
            <p:ph type="sldNum" sz="quarter" idx="12"/>
          </p:nvPr>
        </p:nvSpPr>
        <p:spPr/>
        <p:txBody>
          <a:bodyPr/>
          <a:lstStyle/>
          <a:p>
            <a:fld id="{6165BD2A-07D0-4D48-9DE3-94D0CBF9AFAE}" type="slidenum">
              <a:rPr lang="fi-FI" smtClean="0"/>
              <a:t>‹#›</a:t>
            </a:fld>
            <a:endParaRPr lang="fi-FI"/>
          </a:p>
        </p:txBody>
      </p:sp>
    </p:spTree>
    <p:extLst>
      <p:ext uri="{BB962C8B-B14F-4D97-AF65-F5344CB8AC3E}">
        <p14:creationId xmlns:p14="http://schemas.microsoft.com/office/powerpoint/2010/main" val="1443857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i-FI"/>
              <a:t>Muokkaa ots. perustyyl. napsautt.</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fi-FI"/>
              <a:t>Muokkaa tekstin perustyylejä napsauttamalla</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7" name="Date Placeholder 6"/>
          <p:cNvSpPr>
            <a:spLocks noGrp="1"/>
          </p:cNvSpPr>
          <p:nvPr>
            <p:ph type="dt" sz="half" idx="10"/>
          </p:nvPr>
        </p:nvSpPr>
        <p:spPr/>
        <p:txBody>
          <a:bodyPr/>
          <a:lstStyle/>
          <a:p>
            <a:fld id="{7C1A1305-C201-4702-AA50-F6C16A12F731}" type="datetime1">
              <a:rPr lang="fi-FI" smtClean="0"/>
              <a:t>31.5.2021</a:t>
            </a:fld>
            <a:endParaRPr lang="fi-FI"/>
          </a:p>
        </p:txBody>
      </p:sp>
      <p:sp>
        <p:nvSpPr>
          <p:cNvPr id="8" name="Footer Placeholder 7"/>
          <p:cNvSpPr>
            <a:spLocks noGrp="1"/>
          </p:cNvSpPr>
          <p:nvPr>
            <p:ph type="ftr" sz="quarter" idx="11"/>
          </p:nvPr>
        </p:nvSpPr>
        <p:spPr/>
        <p:txBody>
          <a:bodyPr/>
          <a:lstStyle/>
          <a:p>
            <a:r>
              <a:rPr lang="fi-FI"/>
              <a:t>© 2021 Katja Laitinen &amp; Jari Tamminen</a:t>
            </a:r>
          </a:p>
        </p:txBody>
      </p:sp>
      <p:sp>
        <p:nvSpPr>
          <p:cNvPr id="9" name="Slide Number Placeholder 8"/>
          <p:cNvSpPr>
            <a:spLocks noGrp="1"/>
          </p:cNvSpPr>
          <p:nvPr>
            <p:ph type="sldNum" sz="quarter" idx="12"/>
          </p:nvPr>
        </p:nvSpPr>
        <p:spPr/>
        <p:txBody>
          <a:bodyPr/>
          <a:lstStyle/>
          <a:p>
            <a:fld id="{6165BD2A-07D0-4D48-9DE3-94D0CBF9AFAE}" type="slidenum">
              <a:rPr lang="fi-FI" smtClean="0"/>
              <a:t>‹#›</a:t>
            </a:fld>
            <a:endParaRPr lang="fi-FI"/>
          </a:p>
        </p:txBody>
      </p:sp>
    </p:spTree>
    <p:extLst>
      <p:ext uri="{BB962C8B-B14F-4D97-AF65-F5344CB8AC3E}">
        <p14:creationId xmlns:p14="http://schemas.microsoft.com/office/powerpoint/2010/main" val="22584058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i-FI"/>
              <a:t>Muokkaa ots. perustyyl. napsautt.</a:t>
            </a:r>
            <a:endParaRPr lang="en-US" dirty="0"/>
          </a:p>
        </p:txBody>
      </p:sp>
      <p:sp>
        <p:nvSpPr>
          <p:cNvPr id="3" name="Date Placeholder 2"/>
          <p:cNvSpPr>
            <a:spLocks noGrp="1"/>
          </p:cNvSpPr>
          <p:nvPr>
            <p:ph type="dt" sz="half" idx="10"/>
          </p:nvPr>
        </p:nvSpPr>
        <p:spPr/>
        <p:txBody>
          <a:bodyPr/>
          <a:lstStyle/>
          <a:p>
            <a:fld id="{A63E9753-2A63-4677-B98B-E3BED987554F}" type="datetime1">
              <a:rPr lang="fi-FI" smtClean="0"/>
              <a:t>31.5.2021</a:t>
            </a:fld>
            <a:endParaRPr lang="fi-FI"/>
          </a:p>
        </p:txBody>
      </p:sp>
      <p:sp>
        <p:nvSpPr>
          <p:cNvPr id="4" name="Footer Placeholder 3"/>
          <p:cNvSpPr>
            <a:spLocks noGrp="1"/>
          </p:cNvSpPr>
          <p:nvPr>
            <p:ph type="ftr" sz="quarter" idx="11"/>
          </p:nvPr>
        </p:nvSpPr>
        <p:spPr/>
        <p:txBody>
          <a:bodyPr/>
          <a:lstStyle/>
          <a:p>
            <a:r>
              <a:rPr lang="fi-FI"/>
              <a:t>© 2021 Katja Laitinen &amp; Jari Tamminen</a:t>
            </a:r>
          </a:p>
        </p:txBody>
      </p:sp>
      <p:sp>
        <p:nvSpPr>
          <p:cNvPr id="5" name="Slide Number Placeholder 4"/>
          <p:cNvSpPr>
            <a:spLocks noGrp="1"/>
          </p:cNvSpPr>
          <p:nvPr>
            <p:ph type="sldNum" sz="quarter" idx="12"/>
          </p:nvPr>
        </p:nvSpPr>
        <p:spPr/>
        <p:txBody>
          <a:bodyPr/>
          <a:lstStyle/>
          <a:p>
            <a:fld id="{6165BD2A-07D0-4D48-9DE3-94D0CBF9AFAE}" type="slidenum">
              <a:rPr lang="fi-FI" smtClean="0"/>
              <a:t>‹#›</a:t>
            </a:fld>
            <a:endParaRPr lang="fi-FI"/>
          </a:p>
        </p:txBody>
      </p:sp>
    </p:spTree>
    <p:extLst>
      <p:ext uri="{BB962C8B-B14F-4D97-AF65-F5344CB8AC3E}">
        <p14:creationId xmlns:p14="http://schemas.microsoft.com/office/powerpoint/2010/main" val="2653246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1D2539-416A-41F2-A6CF-FEFCC3C4C719}" type="datetime1">
              <a:rPr lang="fi-FI" smtClean="0"/>
              <a:t>31.5.2021</a:t>
            </a:fld>
            <a:endParaRPr lang="fi-FI"/>
          </a:p>
        </p:txBody>
      </p:sp>
      <p:sp>
        <p:nvSpPr>
          <p:cNvPr id="3" name="Footer Placeholder 2"/>
          <p:cNvSpPr>
            <a:spLocks noGrp="1"/>
          </p:cNvSpPr>
          <p:nvPr>
            <p:ph type="ftr" sz="quarter" idx="11"/>
          </p:nvPr>
        </p:nvSpPr>
        <p:spPr/>
        <p:txBody>
          <a:bodyPr/>
          <a:lstStyle/>
          <a:p>
            <a:r>
              <a:rPr lang="fi-FI"/>
              <a:t>© 2021 Katja Laitinen &amp; Jari Tamminen</a:t>
            </a:r>
          </a:p>
        </p:txBody>
      </p:sp>
      <p:sp>
        <p:nvSpPr>
          <p:cNvPr id="4" name="Slide Number Placeholder 3"/>
          <p:cNvSpPr>
            <a:spLocks noGrp="1"/>
          </p:cNvSpPr>
          <p:nvPr>
            <p:ph type="sldNum" sz="quarter" idx="12"/>
          </p:nvPr>
        </p:nvSpPr>
        <p:spPr/>
        <p:txBody>
          <a:bodyPr/>
          <a:lstStyle/>
          <a:p>
            <a:fld id="{6165BD2A-07D0-4D48-9DE3-94D0CBF9AFAE}" type="slidenum">
              <a:rPr lang="fi-FI" smtClean="0"/>
              <a:t>‹#›</a:t>
            </a:fld>
            <a:endParaRPr lang="fi-FI"/>
          </a:p>
        </p:txBody>
      </p:sp>
    </p:spTree>
    <p:extLst>
      <p:ext uri="{BB962C8B-B14F-4D97-AF65-F5344CB8AC3E}">
        <p14:creationId xmlns:p14="http://schemas.microsoft.com/office/powerpoint/2010/main" val="1210190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fi-FI"/>
              <a:t>Muokkaa ots. perustyyl. napsautt.</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BB6A2E12-F65E-42B9-AA1D-ABBCD64E761D}" type="datetime1">
              <a:rPr lang="fi-FI" smtClean="0"/>
              <a:t>31.5.2021</a:t>
            </a:fld>
            <a:endParaRPr lang="fi-FI"/>
          </a:p>
        </p:txBody>
      </p:sp>
      <p:sp>
        <p:nvSpPr>
          <p:cNvPr id="6" name="Footer Placeholder 5"/>
          <p:cNvSpPr>
            <a:spLocks noGrp="1"/>
          </p:cNvSpPr>
          <p:nvPr>
            <p:ph type="ftr" sz="quarter" idx="11"/>
          </p:nvPr>
        </p:nvSpPr>
        <p:spPr/>
        <p:txBody>
          <a:bodyPr/>
          <a:lstStyle/>
          <a:p>
            <a:r>
              <a:rPr lang="fi-FI"/>
              <a:t>© 2021 Katja Laitinen &amp; Jari Tamminen</a:t>
            </a:r>
          </a:p>
        </p:txBody>
      </p:sp>
      <p:sp>
        <p:nvSpPr>
          <p:cNvPr id="7" name="Slide Number Placeholder 6"/>
          <p:cNvSpPr>
            <a:spLocks noGrp="1"/>
          </p:cNvSpPr>
          <p:nvPr>
            <p:ph type="sldNum" sz="quarter" idx="12"/>
          </p:nvPr>
        </p:nvSpPr>
        <p:spPr/>
        <p:txBody>
          <a:bodyPr/>
          <a:lstStyle/>
          <a:p>
            <a:fld id="{6165BD2A-07D0-4D48-9DE3-94D0CBF9AFAE}" type="slidenum">
              <a:rPr lang="fi-FI" smtClean="0"/>
              <a:t>‹#›</a:t>
            </a:fld>
            <a:endParaRPr lang="fi-FI"/>
          </a:p>
        </p:txBody>
      </p:sp>
    </p:spTree>
    <p:extLst>
      <p:ext uri="{BB962C8B-B14F-4D97-AF65-F5344CB8AC3E}">
        <p14:creationId xmlns:p14="http://schemas.microsoft.com/office/powerpoint/2010/main" val="2577543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fi-FI"/>
              <a:t>Muokkaa ots. perustyyl. napsautt.</a:t>
            </a:r>
            <a:endParaRPr lang="en-US" dirty="0"/>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9BAD3C5B-0478-46AE-AC4A-E80AA8AAD8AA}" type="datetime1">
              <a:rPr lang="fi-FI" smtClean="0"/>
              <a:t>31.5.2021</a:t>
            </a:fld>
            <a:endParaRPr lang="fi-FI"/>
          </a:p>
        </p:txBody>
      </p:sp>
      <p:sp>
        <p:nvSpPr>
          <p:cNvPr id="6" name="Footer Placeholder 5"/>
          <p:cNvSpPr>
            <a:spLocks noGrp="1"/>
          </p:cNvSpPr>
          <p:nvPr>
            <p:ph type="ftr" sz="quarter" idx="11"/>
          </p:nvPr>
        </p:nvSpPr>
        <p:spPr/>
        <p:txBody>
          <a:bodyPr/>
          <a:lstStyle/>
          <a:p>
            <a:r>
              <a:rPr lang="fi-FI"/>
              <a:t>© 2021 Katja Laitinen &amp; Jari Tamminen</a:t>
            </a:r>
          </a:p>
        </p:txBody>
      </p:sp>
      <p:sp>
        <p:nvSpPr>
          <p:cNvPr id="7" name="Slide Number Placeholder 6"/>
          <p:cNvSpPr>
            <a:spLocks noGrp="1"/>
          </p:cNvSpPr>
          <p:nvPr>
            <p:ph type="sldNum" sz="quarter" idx="12"/>
          </p:nvPr>
        </p:nvSpPr>
        <p:spPr/>
        <p:txBody>
          <a:bodyPr/>
          <a:lstStyle/>
          <a:p>
            <a:fld id="{6165BD2A-07D0-4D48-9DE3-94D0CBF9AFAE}" type="slidenum">
              <a:rPr lang="fi-FI" smtClean="0"/>
              <a:t>‹#›</a:t>
            </a:fld>
            <a:endParaRPr lang="fi-FI"/>
          </a:p>
        </p:txBody>
      </p:sp>
    </p:spTree>
    <p:extLst>
      <p:ext uri="{BB962C8B-B14F-4D97-AF65-F5344CB8AC3E}">
        <p14:creationId xmlns:p14="http://schemas.microsoft.com/office/powerpoint/2010/main" val="3223748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Vertical Text Placeholder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64039F4D-955C-4135-BBCD-2E08C51DC87A}" type="datetime1">
              <a:rPr lang="fi-FI" smtClean="0"/>
              <a:t>31.5.2021</a:t>
            </a:fld>
            <a:endParaRPr lang="fi-FI"/>
          </a:p>
        </p:txBody>
      </p:sp>
      <p:sp>
        <p:nvSpPr>
          <p:cNvPr id="5" name="Footer Placeholder 4"/>
          <p:cNvSpPr>
            <a:spLocks noGrp="1"/>
          </p:cNvSpPr>
          <p:nvPr>
            <p:ph type="ftr" sz="quarter" idx="11"/>
          </p:nvPr>
        </p:nvSpPr>
        <p:spPr/>
        <p:txBody>
          <a:bodyPr/>
          <a:lstStyle/>
          <a:p>
            <a:r>
              <a:rPr lang="fi-FI"/>
              <a:t>© 2021 Katja Laitinen &amp; Jari Tamminen</a:t>
            </a:r>
          </a:p>
        </p:txBody>
      </p:sp>
      <p:sp>
        <p:nvSpPr>
          <p:cNvPr id="6" name="Slide Number Placeholder 5"/>
          <p:cNvSpPr>
            <a:spLocks noGrp="1"/>
          </p:cNvSpPr>
          <p:nvPr>
            <p:ph type="sldNum" sz="quarter" idx="12"/>
          </p:nvPr>
        </p:nvSpPr>
        <p:spPr/>
        <p:txBody>
          <a:bodyPr/>
          <a:lstStyle/>
          <a:p>
            <a:fld id="{6165BD2A-07D0-4D48-9DE3-94D0CBF9AFAE}" type="slidenum">
              <a:rPr lang="fi-FI" smtClean="0"/>
              <a:t>‹#›</a:t>
            </a:fld>
            <a:endParaRPr lang="fi-FI"/>
          </a:p>
        </p:txBody>
      </p:sp>
    </p:spTree>
    <p:extLst>
      <p:ext uri="{BB962C8B-B14F-4D97-AF65-F5344CB8AC3E}">
        <p14:creationId xmlns:p14="http://schemas.microsoft.com/office/powerpoint/2010/main" val="4037537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fi-FI"/>
              <a:t>Muokkaa ots. perustyyl. napsautt.</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22802EB8-403E-40C2-942B-8B2E7C787648}" type="datetime1">
              <a:rPr lang="fi-FI" smtClean="0"/>
              <a:t>31.5.2021</a:t>
            </a:fld>
            <a:endParaRPr lang="fi-FI"/>
          </a:p>
        </p:txBody>
      </p:sp>
      <p:sp>
        <p:nvSpPr>
          <p:cNvPr id="5" name="Footer Placeholder 4"/>
          <p:cNvSpPr>
            <a:spLocks noGrp="1"/>
          </p:cNvSpPr>
          <p:nvPr>
            <p:ph type="ftr" sz="quarter" idx="11"/>
          </p:nvPr>
        </p:nvSpPr>
        <p:spPr/>
        <p:txBody>
          <a:bodyPr/>
          <a:lstStyle/>
          <a:p>
            <a:r>
              <a:rPr lang="fi-FI"/>
              <a:t>© 2021 Katja Laitinen &amp; Jari Tamminen</a:t>
            </a:r>
          </a:p>
        </p:txBody>
      </p:sp>
      <p:sp>
        <p:nvSpPr>
          <p:cNvPr id="6" name="Slide Number Placeholder 5"/>
          <p:cNvSpPr>
            <a:spLocks noGrp="1"/>
          </p:cNvSpPr>
          <p:nvPr>
            <p:ph type="sldNum" sz="quarter" idx="12"/>
          </p:nvPr>
        </p:nvSpPr>
        <p:spPr/>
        <p:txBody>
          <a:bodyPr/>
          <a:lstStyle/>
          <a:p>
            <a:fld id="{6165BD2A-07D0-4D48-9DE3-94D0CBF9AFAE}" type="slidenum">
              <a:rPr lang="fi-FI" smtClean="0"/>
              <a:t>‹#›</a:t>
            </a:fld>
            <a:endParaRPr lang="fi-FI"/>
          </a:p>
        </p:txBody>
      </p:sp>
    </p:spTree>
    <p:extLst>
      <p:ext uri="{BB962C8B-B14F-4D97-AF65-F5344CB8AC3E}">
        <p14:creationId xmlns:p14="http://schemas.microsoft.com/office/powerpoint/2010/main" val="4005204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fi-FI"/>
              <a:t>Muokkaa ots. perustyyl. napsautt.</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C547A3BF-61DE-4EC4-A003-7A2B98F4E69C}" type="datetime1">
              <a:rPr lang="fi-FI" smtClean="0"/>
              <a:t>31.5.2021</a:t>
            </a:fld>
            <a:endParaRPr lang="fi-FI"/>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r>
              <a:rPr lang="fi-FI"/>
              <a:t>© 2021 Katja Laitinen &amp; Jari Tamminen</a:t>
            </a:r>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fld id="{6165BD2A-07D0-4D48-9DE3-94D0CBF9AFAE}" type="slidenum">
              <a:rPr lang="fi-FI" smtClean="0"/>
              <a:t>‹#›</a:t>
            </a:fld>
            <a:endParaRPr lang="fi-FI"/>
          </a:p>
        </p:txBody>
      </p:sp>
    </p:spTree>
    <p:extLst>
      <p:ext uri="{BB962C8B-B14F-4D97-AF65-F5344CB8AC3E}">
        <p14:creationId xmlns:p14="http://schemas.microsoft.com/office/powerpoint/2010/main" val="1905297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emf"/><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hyperlink" Target="https://www.ruovesi.fi/attachments/text_editor/90.pdf"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CD0D583-87D6-402F-A729-6FFCA87BFF66}"/>
              </a:ext>
            </a:extLst>
          </p:cNvPr>
          <p:cNvSpPr>
            <a:spLocks noGrp="1"/>
          </p:cNvSpPr>
          <p:nvPr>
            <p:ph type="ctrTitle"/>
          </p:nvPr>
        </p:nvSpPr>
        <p:spPr>
          <a:xfrm>
            <a:off x="1524621" y="696840"/>
            <a:ext cx="9142757" cy="1555160"/>
          </a:xfrm>
        </p:spPr>
        <p:txBody>
          <a:bodyPr>
            <a:normAutofit/>
          </a:bodyPr>
          <a:lstStyle/>
          <a:p>
            <a:r>
              <a:rPr lang="fi-FI" sz="4200" dirty="0"/>
              <a:t>Kysely Ruoveden mökkiläisille 2021</a:t>
            </a:r>
            <a:br>
              <a:rPr lang="fi-FI" sz="4400" dirty="0"/>
            </a:br>
            <a:endParaRPr lang="fi-FI" sz="4400" dirty="0"/>
          </a:p>
        </p:txBody>
      </p:sp>
      <p:sp>
        <p:nvSpPr>
          <p:cNvPr id="3" name="Alaotsikko 2">
            <a:extLst>
              <a:ext uri="{FF2B5EF4-FFF2-40B4-BE49-F238E27FC236}">
                <a16:creationId xmlns:a16="http://schemas.microsoft.com/office/drawing/2014/main" id="{175EBFA7-09AD-461B-BEF3-73D125EB4407}"/>
              </a:ext>
            </a:extLst>
          </p:cNvPr>
          <p:cNvSpPr>
            <a:spLocks noGrp="1"/>
          </p:cNvSpPr>
          <p:nvPr>
            <p:ph type="subTitle" idx="1"/>
          </p:nvPr>
        </p:nvSpPr>
        <p:spPr>
          <a:xfrm>
            <a:off x="1524621" y="2749090"/>
            <a:ext cx="2289196" cy="881878"/>
          </a:xfrm>
        </p:spPr>
        <p:txBody>
          <a:bodyPr>
            <a:normAutofit/>
          </a:bodyPr>
          <a:lstStyle/>
          <a:p>
            <a:r>
              <a:rPr lang="fi-FI" sz="2400" dirty="0">
                <a:solidFill>
                  <a:schemeClr val="tx1">
                    <a:lumMod val="95000"/>
                  </a:schemeClr>
                </a:solidFill>
              </a:rPr>
              <a:t>Tulokset</a:t>
            </a:r>
          </a:p>
        </p:txBody>
      </p:sp>
      <p:pic>
        <p:nvPicPr>
          <p:cNvPr id="9" name="Kuva 8" descr="Kuva, joka sisältää kohteen vesi, ulko, taivas, laiva&#10;&#10;Kuvaus luotu automaattisesti">
            <a:extLst>
              <a:ext uri="{FF2B5EF4-FFF2-40B4-BE49-F238E27FC236}">
                <a16:creationId xmlns:a16="http://schemas.microsoft.com/office/drawing/2014/main" id="{8BCC3A9B-F017-4A88-A2BB-2C7EC098A6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6909" y="2216089"/>
            <a:ext cx="4904587" cy="3272279"/>
          </a:xfrm>
          <a:prstGeom prst="rect">
            <a:avLst/>
          </a:prstGeom>
        </p:spPr>
      </p:pic>
      <p:sp>
        <p:nvSpPr>
          <p:cNvPr id="4" name="Tekstiruutu 3">
            <a:extLst>
              <a:ext uri="{FF2B5EF4-FFF2-40B4-BE49-F238E27FC236}">
                <a16:creationId xmlns:a16="http://schemas.microsoft.com/office/drawing/2014/main" id="{39CD04F6-41DA-4852-B636-ED86C431CAA1}"/>
              </a:ext>
            </a:extLst>
          </p:cNvPr>
          <p:cNvSpPr txBox="1"/>
          <p:nvPr/>
        </p:nvSpPr>
        <p:spPr>
          <a:xfrm>
            <a:off x="6973085" y="5488368"/>
            <a:ext cx="3396033" cy="276999"/>
          </a:xfrm>
          <a:prstGeom prst="rect">
            <a:avLst/>
          </a:prstGeom>
          <a:noFill/>
        </p:spPr>
        <p:txBody>
          <a:bodyPr wrap="square" rtlCol="0">
            <a:spAutoFit/>
          </a:bodyPr>
          <a:lstStyle/>
          <a:p>
            <a:pPr algn="r"/>
            <a:r>
              <a:rPr lang="fi-FI" sz="1200" dirty="0">
                <a:solidFill>
                  <a:schemeClr val="tx1">
                    <a:lumMod val="65000"/>
                  </a:schemeClr>
                </a:solidFill>
              </a:rPr>
              <a:t>  Kuva: Oliver Hotakainen / </a:t>
            </a:r>
            <a:r>
              <a:rPr lang="fi-FI" sz="1200" dirty="0" err="1">
                <a:solidFill>
                  <a:schemeClr val="tx1">
                    <a:lumMod val="65000"/>
                  </a:schemeClr>
                </a:solidFill>
              </a:rPr>
              <a:t>Unsplash</a:t>
            </a:r>
            <a:endParaRPr lang="fi-FI" sz="1200" dirty="0">
              <a:solidFill>
                <a:schemeClr val="tx1">
                  <a:lumMod val="65000"/>
                </a:schemeClr>
              </a:solidFill>
            </a:endParaRPr>
          </a:p>
        </p:txBody>
      </p:sp>
      <p:sp>
        <p:nvSpPr>
          <p:cNvPr id="5" name="Tekstiruutu 4">
            <a:extLst>
              <a:ext uri="{FF2B5EF4-FFF2-40B4-BE49-F238E27FC236}">
                <a16:creationId xmlns:a16="http://schemas.microsoft.com/office/drawing/2014/main" id="{997158AE-BC56-41B1-9B4C-505D6E258193}"/>
              </a:ext>
            </a:extLst>
          </p:cNvPr>
          <p:cNvSpPr txBox="1"/>
          <p:nvPr/>
        </p:nvSpPr>
        <p:spPr>
          <a:xfrm>
            <a:off x="1524621" y="4705461"/>
            <a:ext cx="2528893" cy="782907"/>
          </a:xfrm>
          <a:prstGeom prst="rect">
            <a:avLst/>
          </a:prstGeom>
          <a:noFill/>
        </p:spPr>
        <p:txBody>
          <a:bodyPr wrap="square" rtlCol="0">
            <a:spAutoFit/>
          </a:bodyPr>
          <a:lstStyle/>
          <a:p>
            <a:pPr>
              <a:lnSpc>
                <a:spcPct val="150000"/>
              </a:lnSpc>
            </a:pPr>
            <a:r>
              <a:rPr lang="fi-FI" sz="1600" dirty="0">
                <a:solidFill>
                  <a:schemeClr val="tx1">
                    <a:lumMod val="85000"/>
                  </a:schemeClr>
                </a:solidFill>
              </a:rPr>
              <a:t>Katja Laitinen</a:t>
            </a:r>
          </a:p>
          <a:p>
            <a:pPr>
              <a:lnSpc>
                <a:spcPct val="150000"/>
              </a:lnSpc>
            </a:pPr>
            <a:r>
              <a:rPr lang="fi-FI" sz="1600" dirty="0">
                <a:solidFill>
                  <a:schemeClr val="tx1">
                    <a:lumMod val="85000"/>
                  </a:schemeClr>
                </a:solidFill>
              </a:rPr>
              <a:t>Jari Tamminen</a:t>
            </a:r>
          </a:p>
        </p:txBody>
      </p:sp>
    </p:spTree>
    <p:extLst>
      <p:ext uri="{BB962C8B-B14F-4D97-AF65-F5344CB8AC3E}">
        <p14:creationId xmlns:p14="http://schemas.microsoft.com/office/powerpoint/2010/main" val="21589027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189496A-E81B-485A-A024-02336778D8C1}"/>
              </a:ext>
            </a:extLst>
          </p:cNvPr>
          <p:cNvSpPr>
            <a:spLocks noGrp="1"/>
          </p:cNvSpPr>
          <p:nvPr>
            <p:ph type="title"/>
          </p:nvPr>
        </p:nvSpPr>
        <p:spPr>
          <a:xfrm>
            <a:off x="613802" y="266094"/>
            <a:ext cx="9692640" cy="1450842"/>
          </a:xfrm>
        </p:spPr>
        <p:txBody>
          <a:bodyPr>
            <a:normAutofit/>
          </a:bodyPr>
          <a:lstStyle/>
          <a:p>
            <a:r>
              <a:rPr lang="fi-FI" sz="3200" dirty="0"/>
              <a:t>Kyselytutkimuksesta</a:t>
            </a:r>
            <a:br>
              <a:rPr lang="fi-FI" sz="3600" dirty="0"/>
            </a:br>
            <a:endParaRPr lang="fi-FI" sz="3600" dirty="0"/>
          </a:p>
        </p:txBody>
      </p:sp>
      <p:pic>
        <p:nvPicPr>
          <p:cNvPr id="5" name="Sisällön paikkamerkki 4">
            <a:extLst>
              <a:ext uri="{FF2B5EF4-FFF2-40B4-BE49-F238E27FC236}">
                <a16:creationId xmlns:a16="http://schemas.microsoft.com/office/drawing/2014/main" id="{B8427261-F859-400A-A3AE-88DA570E8D5A}"/>
              </a:ext>
            </a:extLst>
          </p:cNvPr>
          <p:cNvPicPr>
            <a:picLocks noGrp="1" noChangeAspect="1"/>
          </p:cNvPicPr>
          <p:nvPr>
            <p:ph sz="half" idx="2"/>
          </p:nvPr>
        </p:nvPicPr>
        <p:blipFill rotWithShape="1">
          <a:blip r:embed="rId2"/>
          <a:srcRect t="38660"/>
          <a:stretch/>
        </p:blipFill>
        <p:spPr>
          <a:xfrm>
            <a:off x="755843" y="4817898"/>
            <a:ext cx="4481512" cy="1450842"/>
          </a:xfrm>
          <a:prstGeom prst="rect">
            <a:avLst/>
          </a:prstGeom>
        </p:spPr>
      </p:pic>
      <p:sp>
        <p:nvSpPr>
          <p:cNvPr id="6" name="Tekstiruutu 5">
            <a:extLst>
              <a:ext uri="{FF2B5EF4-FFF2-40B4-BE49-F238E27FC236}">
                <a16:creationId xmlns:a16="http://schemas.microsoft.com/office/drawing/2014/main" id="{94DD8736-4D33-4A8E-9738-3BC60B1ABC6B}"/>
              </a:ext>
            </a:extLst>
          </p:cNvPr>
          <p:cNvSpPr txBox="1"/>
          <p:nvPr/>
        </p:nvSpPr>
        <p:spPr>
          <a:xfrm>
            <a:off x="792009" y="4453467"/>
            <a:ext cx="4785891" cy="323165"/>
          </a:xfrm>
          <a:prstGeom prst="rect">
            <a:avLst/>
          </a:prstGeom>
          <a:noFill/>
        </p:spPr>
        <p:txBody>
          <a:bodyPr wrap="square" rtlCol="0">
            <a:spAutoFit/>
          </a:bodyPr>
          <a:lstStyle/>
          <a:p>
            <a:r>
              <a:rPr lang="fi-FI" sz="1500" dirty="0">
                <a:latin typeface="Arial" panose="020B0604020202020204" pitchFamily="34" charset="0"/>
                <a:cs typeface="Arial" panose="020B0604020202020204" pitchFamily="34" charset="0"/>
              </a:rPr>
              <a:t>Kesämökkien määrä Ruovedellä (Tilastokeskus)</a:t>
            </a:r>
          </a:p>
        </p:txBody>
      </p:sp>
      <p:sp>
        <p:nvSpPr>
          <p:cNvPr id="7" name="Alatunnisteen paikkamerkki 6">
            <a:extLst>
              <a:ext uri="{FF2B5EF4-FFF2-40B4-BE49-F238E27FC236}">
                <a16:creationId xmlns:a16="http://schemas.microsoft.com/office/drawing/2014/main" id="{5C43BDBF-33E3-4FED-A93A-706818F68E9B}"/>
              </a:ext>
            </a:extLst>
          </p:cNvPr>
          <p:cNvSpPr>
            <a:spLocks noGrp="1"/>
          </p:cNvSpPr>
          <p:nvPr>
            <p:ph type="ftr" sz="quarter" idx="11"/>
          </p:nvPr>
        </p:nvSpPr>
        <p:spPr/>
        <p:txBody>
          <a:bodyPr/>
          <a:lstStyle/>
          <a:p>
            <a:r>
              <a:rPr lang="fi-FI"/>
              <a:t>© 2021 Katja Laitinen &amp; Jari Tamminen</a:t>
            </a:r>
          </a:p>
        </p:txBody>
      </p:sp>
      <p:sp>
        <p:nvSpPr>
          <p:cNvPr id="10" name="Sisällön paikkamerkki 9">
            <a:extLst>
              <a:ext uri="{FF2B5EF4-FFF2-40B4-BE49-F238E27FC236}">
                <a16:creationId xmlns:a16="http://schemas.microsoft.com/office/drawing/2014/main" id="{070331C8-AD31-405B-826B-33367379255F}"/>
              </a:ext>
            </a:extLst>
          </p:cNvPr>
          <p:cNvSpPr>
            <a:spLocks noGrp="1"/>
          </p:cNvSpPr>
          <p:nvPr>
            <p:ph sz="half" idx="1"/>
          </p:nvPr>
        </p:nvSpPr>
        <p:spPr>
          <a:xfrm>
            <a:off x="613801" y="1716936"/>
            <a:ext cx="5234935" cy="2695265"/>
          </a:xfrm>
        </p:spPr>
        <p:txBody>
          <a:bodyPr>
            <a:normAutofit/>
          </a:bodyPr>
          <a:lstStyle/>
          <a:p>
            <a:pPr>
              <a:lnSpc>
                <a:spcPct val="150000"/>
              </a:lnSpc>
            </a:pPr>
            <a:r>
              <a:rPr lang="fi-FI" sz="1600" dirty="0"/>
              <a:t>Toteutimme kyselyn aikavälillä 25.2.-5.4.2021. Kyselyyn tuli vain sähköisiä vastauksia.</a:t>
            </a:r>
          </a:p>
          <a:p>
            <a:pPr>
              <a:lnSpc>
                <a:spcPct val="150000"/>
              </a:lnSpc>
            </a:pPr>
            <a:r>
              <a:rPr lang="fi-FI" sz="1600" dirty="0"/>
              <a:t>Täysiä vastauksia saatiin 353 kappaletta. Osa kysymyksistä oli vapaaehtoisia. Poikkeavat vastausmäärät on ilmoitettu erikseen.</a:t>
            </a:r>
          </a:p>
          <a:p>
            <a:endParaRPr lang="fi-FI" dirty="0"/>
          </a:p>
        </p:txBody>
      </p:sp>
      <p:sp>
        <p:nvSpPr>
          <p:cNvPr id="11" name="Sisällön paikkamerkki 9">
            <a:extLst>
              <a:ext uri="{FF2B5EF4-FFF2-40B4-BE49-F238E27FC236}">
                <a16:creationId xmlns:a16="http://schemas.microsoft.com/office/drawing/2014/main" id="{3D5190A1-5CCE-4C9D-8D17-3472DBC59D96}"/>
              </a:ext>
            </a:extLst>
          </p:cNvPr>
          <p:cNvSpPr txBox="1">
            <a:spLocks/>
          </p:cNvSpPr>
          <p:nvPr/>
        </p:nvSpPr>
        <p:spPr>
          <a:xfrm>
            <a:off x="5848736" y="1716936"/>
            <a:ext cx="4457706" cy="3864241"/>
          </a:xfrm>
          <a:prstGeom prst="rect">
            <a:avLst/>
          </a:prstGeom>
        </p:spPr>
        <p:txBody>
          <a:bodyPr vert="horz" lIns="91440" tIns="45720" rIns="91440" bIns="45720" rtlCol="0">
            <a:normAutofit/>
          </a:bodyPr>
          <a:lst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pPr marL="285750" indent="-285750">
              <a:lnSpc>
                <a:spcPct val="150000"/>
              </a:lnSpc>
              <a:buFont typeface="Arial" panose="020B0604020202020204" pitchFamily="34" charset="0"/>
              <a:buChar char="•"/>
            </a:pPr>
            <a:r>
              <a:rPr lang="fi-FI" sz="1600" dirty="0"/>
              <a:t>Diat sisältävät myös vuoden 2014 kyselytutkimuksen tuloksia, jonka toteuttajina olivat Anna Heinonen ja Krista Kivi. Tuolloin vastauksia saatiin yhteensä 505 sekä sähköisenä että paperisena.</a:t>
            </a:r>
          </a:p>
          <a:p>
            <a:pPr marL="285750" indent="-285750">
              <a:lnSpc>
                <a:spcPct val="150000"/>
              </a:lnSpc>
              <a:buFont typeface="Arial" panose="020B0604020202020204" pitchFamily="34" charset="0"/>
              <a:buChar char="•"/>
            </a:pPr>
            <a:r>
              <a:rPr lang="fi-FI" sz="1600" dirty="0"/>
              <a:t>Dioissa tuloksia myös Jussi Kullan vuoden 2014 tutkimuksesta tehdystä yhteenvedosta.</a:t>
            </a:r>
          </a:p>
          <a:p>
            <a:endParaRPr lang="fi-FI" dirty="0"/>
          </a:p>
        </p:txBody>
      </p:sp>
      <p:sp>
        <p:nvSpPr>
          <p:cNvPr id="3" name="Dian numeron paikkamerkki 2">
            <a:extLst>
              <a:ext uri="{FF2B5EF4-FFF2-40B4-BE49-F238E27FC236}">
                <a16:creationId xmlns:a16="http://schemas.microsoft.com/office/drawing/2014/main" id="{B7ED5A73-358A-4DFB-B023-7E8AEE9AF03E}"/>
              </a:ext>
            </a:extLst>
          </p:cNvPr>
          <p:cNvSpPr>
            <a:spLocks noGrp="1"/>
          </p:cNvSpPr>
          <p:nvPr>
            <p:ph type="sldNum" sz="quarter" idx="12"/>
          </p:nvPr>
        </p:nvSpPr>
        <p:spPr/>
        <p:txBody>
          <a:bodyPr>
            <a:normAutofit lnSpcReduction="10000"/>
          </a:bodyPr>
          <a:lstStyle/>
          <a:p>
            <a:fld id="{6165BD2A-07D0-4D48-9DE3-94D0CBF9AFAE}" type="slidenum">
              <a:rPr lang="fi-FI" smtClean="0"/>
              <a:t>2</a:t>
            </a:fld>
            <a:endParaRPr lang="fi-FI"/>
          </a:p>
        </p:txBody>
      </p:sp>
    </p:spTree>
    <p:extLst>
      <p:ext uri="{BB962C8B-B14F-4D97-AF65-F5344CB8AC3E}">
        <p14:creationId xmlns:p14="http://schemas.microsoft.com/office/powerpoint/2010/main" val="3598675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8DC96A1-5CAA-400B-AF8A-F6D318111A8B}"/>
              </a:ext>
            </a:extLst>
          </p:cNvPr>
          <p:cNvSpPr>
            <a:spLocks noGrp="1"/>
          </p:cNvSpPr>
          <p:nvPr>
            <p:ph type="title"/>
          </p:nvPr>
        </p:nvSpPr>
        <p:spPr>
          <a:xfrm>
            <a:off x="666714" y="388093"/>
            <a:ext cx="9692640" cy="1325562"/>
          </a:xfrm>
        </p:spPr>
        <p:txBody>
          <a:bodyPr>
            <a:normAutofit/>
          </a:bodyPr>
          <a:lstStyle/>
          <a:p>
            <a:r>
              <a:rPr lang="fi-FI" sz="3200" dirty="0"/>
              <a:t>Vastaajien taustatietoja</a:t>
            </a:r>
            <a:br>
              <a:rPr lang="fi-FI" sz="3600" dirty="0"/>
            </a:br>
            <a:endParaRPr lang="fi-FI" sz="3600" dirty="0"/>
          </a:p>
        </p:txBody>
      </p:sp>
      <p:sp>
        <p:nvSpPr>
          <p:cNvPr id="5" name="Tekstin paikkamerkki 4">
            <a:extLst>
              <a:ext uri="{FF2B5EF4-FFF2-40B4-BE49-F238E27FC236}">
                <a16:creationId xmlns:a16="http://schemas.microsoft.com/office/drawing/2014/main" id="{B84276E0-1B6E-4631-A164-E9E692AD364C}"/>
              </a:ext>
            </a:extLst>
          </p:cNvPr>
          <p:cNvSpPr>
            <a:spLocks noGrp="1"/>
          </p:cNvSpPr>
          <p:nvPr>
            <p:ph type="body" sz="quarter" idx="3"/>
          </p:nvPr>
        </p:nvSpPr>
        <p:spPr>
          <a:xfrm>
            <a:off x="5971358" y="2348016"/>
            <a:ext cx="4480560" cy="731520"/>
          </a:xfrm>
        </p:spPr>
        <p:txBody>
          <a:bodyPr/>
          <a:lstStyle/>
          <a:p>
            <a:endParaRPr lang="fi-FI" dirty="0"/>
          </a:p>
          <a:p>
            <a:r>
              <a:rPr lang="fi-FI" dirty="0"/>
              <a:t>Vuonna 2014</a:t>
            </a:r>
          </a:p>
          <a:p>
            <a:endParaRPr lang="fi-FI" dirty="0"/>
          </a:p>
        </p:txBody>
      </p:sp>
      <p:sp>
        <p:nvSpPr>
          <p:cNvPr id="6" name="Sisällön paikkamerkki 5">
            <a:extLst>
              <a:ext uri="{FF2B5EF4-FFF2-40B4-BE49-F238E27FC236}">
                <a16:creationId xmlns:a16="http://schemas.microsoft.com/office/drawing/2014/main" id="{72A5A054-94F5-4483-BB81-212E4EE88930}"/>
              </a:ext>
            </a:extLst>
          </p:cNvPr>
          <p:cNvSpPr>
            <a:spLocks noGrp="1"/>
          </p:cNvSpPr>
          <p:nvPr>
            <p:ph sz="quarter" idx="4"/>
          </p:nvPr>
        </p:nvSpPr>
        <p:spPr>
          <a:xfrm>
            <a:off x="5971358" y="2995822"/>
            <a:ext cx="4721678" cy="3254058"/>
          </a:xfrm>
        </p:spPr>
        <p:txBody>
          <a:bodyPr>
            <a:normAutofit/>
          </a:bodyPr>
          <a:lstStyle/>
          <a:p>
            <a:pPr>
              <a:lnSpc>
                <a:spcPct val="100000"/>
              </a:lnSpc>
            </a:pPr>
            <a:r>
              <a:rPr lang="fi-FI" sz="1600" dirty="0"/>
              <a:t>Vastaajista miehiä oli 54 % ja naisia 46 %.</a:t>
            </a:r>
          </a:p>
          <a:p>
            <a:pPr>
              <a:lnSpc>
                <a:spcPct val="100000"/>
              </a:lnSpc>
            </a:pPr>
            <a:r>
              <a:rPr lang="fi-FI" sz="1600" dirty="0"/>
              <a:t>Vastaajien keski-ikä oli 63 vuotta ja vain 8 % vastaajista oli 45-vuotiaita tai alle. </a:t>
            </a:r>
            <a:r>
              <a:rPr lang="fi-FI" sz="1600" dirty="0">
                <a:solidFill>
                  <a:srgbClr val="FF0000"/>
                </a:solidFill>
              </a:rPr>
              <a:t>Tosin keski-ikää ei voida laskea, jos yksikin luokka on avoin (tässä tapauksessa ”alle 30” ja ”yli 75”), joten tuo tulos ei nyt pidä paikkaansa (Holopainen &amp; Pulkkinen 2002).</a:t>
            </a:r>
          </a:p>
          <a:p>
            <a:pPr>
              <a:lnSpc>
                <a:spcPct val="100000"/>
              </a:lnSpc>
            </a:pPr>
            <a:r>
              <a:rPr lang="fi-FI" sz="1600" dirty="0"/>
              <a:t>Suurin osa (66 %) mökkiläisistä eli kahden hengen talouksissa. (Heinonen &amp; Kivi)</a:t>
            </a:r>
          </a:p>
        </p:txBody>
      </p:sp>
      <p:sp>
        <p:nvSpPr>
          <p:cNvPr id="8" name="Sisällön paikkamerkki 7">
            <a:extLst>
              <a:ext uri="{FF2B5EF4-FFF2-40B4-BE49-F238E27FC236}">
                <a16:creationId xmlns:a16="http://schemas.microsoft.com/office/drawing/2014/main" id="{473B0D9D-EB72-4FCA-AC7C-6EB018073DB7}"/>
              </a:ext>
            </a:extLst>
          </p:cNvPr>
          <p:cNvSpPr>
            <a:spLocks noGrp="1"/>
          </p:cNvSpPr>
          <p:nvPr>
            <p:ph sz="half" idx="2"/>
          </p:nvPr>
        </p:nvSpPr>
        <p:spPr>
          <a:xfrm>
            <a:off x="666714" y="2396774"/>
            <a:ext cx="4721678" cy="3664650"/>
          </a:xfrm>
        </p:spPr>
        <p:txBody>
          <a:bodyPr>
            <a:normAutofit/>
          </a:bodyPr>
          <a:lstStyle/>
          <a:p>
            <a:r>
              <a:rPr lang="fi-FI" sz="1600" dirty="0"/>
              <a:t>Vastaajista naisia oli 191 (54,1 %) ja miehiä 159 (45,0 %). Kolme vastaajaa ei halunnut kertoa sukupuoltaan. </a:t>
            </a:r>
          </a:p>
          <a:p>
            <a:r>
              <a:rPr lang="fi-FI" sz="1600" dirty="0"/>
              <a:t>Yli 60-vuotiaita oli 41,4 %; 46-60-vuotiaita 39,4 % ja 45-vuotiaita tai nuorempia 19,3 % vastaajista. </a:t>
            </a:r>
          </a:p>
          <a:p>
            <a:r>
              <a:rPr lang="fi-FI" sz="1600" dirty="0"/>
              <a:t>Enemmistö vastaajista asui kahden hengen talouksissa (61,5 %). </a:t>
            </a:r>
          </a:p>
          <a:p>
            <a:r>
              <a:rPr lang="fi-FI" sz="1600" dirty="0"/>
              <a:t>Avioliitossa tai rekisteröidyssä parisuhteessa oli 71,4 % vastaajista. </a:t>
            </a:r>
          </a:p>
        </p:txBody>
      </p:sp>
      <p:sp>
        <p:nvSpPr>
          <p:cNvPr id="3" name="Tekstin paikkamerkki 2">
            <a:extLst>
              <a:ext uri="{FF2B5EF4-FFF2-40B4-BE49-F238E27FC236}">
                <a16:creationId xmlns:a16="http://schemas.microsoft.com/office/drawing/2014/main" id="{14BF8E20-0BF0-494A-80F1-95CD07DE3485}"/>
              </a:ext>
            </a:extLst>
          </p:cNvPr>
          <p:cNvSpPr>
            <a:spLocks noGrp="1"/>
          </p:cNvSpPr>
          <p:nvPr>
            <p:ph type="body" idx="1"/>
          </p:nvPr>
        </p:nvSpPr>
        <p:spPr>
          <a:xfrm>
            <a:off x="666714" y="1623218"/>
            <a:ext cx="4480560" cy="731520"/>
          </a:xfrm>
        </p:spPr>
        <p:txBody>
          <a:bodyPr/>
          <a:lstStyle/>
          <a:p>
            <a:r>
              <a:rPr lang="fi-FI" dirty="0"/>
              <a:t>Vuonna 2021</a:t>
            </a:r>
          </a:p>
          <a:p>
            <a:endParaRPr lang="fi-FI" dirty="0"/>
          </a:p>
        </p:txBody>
      </p:sp>
      <p:sp>
        <p:nvSpPr>
          <p:cNvPr id="11" name="Alatunnisteen paikkamerkki 10">
            <a:extLst>
              <a:ext uri="{FF2B5EF4-FFF2-40B4-BE49-F238E27FC236}">
                <a16:creationId xmlns:a16="http://schemas.microsoft.com/office/drawing/2014/main" id="{B17C087F-6C39-47FE-BF73-53079AAFC2EC}"/>
              </a:ext>
            </a:extLst>
          </p:cNvPr>
          <p:cNvSpPr>
            <a:spLocks noGrp="1"/>
          </p:cNvSpPr>
          <p:nvPr>
            <p:ph type="ftr" sz="quarter" idx="11"/>
          </p:nvPr>
        </p:nvSpPr>
        <p:spPr/>
        <p:txBody>
          <a:bodyPr/>
          <a:lstStyle/>
          <a:p>
            <a:r>
              <a:rPr lang="fi-FI"/>
              <a:t>© 2021 Katja Laitinen &amp; Jari Tamminen</a:t>
            </a:r>
          </a:p>
        </p:txBody>
      </p:sp>
      <p:sp>
        <p:nvSpPr>
          <p:cNvPr id="4" name="Dian numeron paikkamerkki 3">
            <a:extLst>
              <a:ext uri="{FF2B5EF4-FFF2-40B4-BE49-F238E27FC236}">
                <a16:creationId xmlns:a16="http://schemas.microsoft.com/office/drawing/2014/main" id="{8E686E7C-0804-4E5D-9229-CC2E081C663C}"/>
              </a:ext>
            </a:extLst>
          </p:cNvPr>
          <p:cNvSpPr>
            <a:spLocks noGrp="1"/>
          </p:cNvSpPr>
          <p:nvPr>
            <p:ph type="sldNum" sz="quarter" idx="12"/>
          </p:nvPr>
        </p:nvSpPr>
        <p:spPr/>
        <p:txBody>
          <a:bodyPr>
            <a:normAutofit lnSpcReduction="10000"/>
          </a:bodyPr>
          <a:lstStyle/>
          <a:p>
            <a:fld id="{6165BD2A-07D0-4D48-9DE3-94D0CBF9AFAE}" type="slidenum">
              <a:rPr lang="fi-FI" smtClean="0"/>
              <a:t>3</a:t>
            </a:fld>
            <a:endParaRPr lang="fi-FI"/>
          </a:p>
        </p:txBody>
      </p:sp>
    </p:spTree>
    <p:extLst>
      <p:ext uri="{BB962C8B-B14F-4D97-AF65-F5344CB8AC3E}">
        <p14:creationId xmlns:p14="http://schemas.microsoft.com/office/powerpoint/2010/main" val="28431191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8DC96A1-5CAA-400B-AF8A-F6D318111A8B}"/>
              </a:ext>
            </a:extLst>
          </p:cNvPr>
          <p:cNvSpPr>
            <a:spLocks noGrp="1"/>
          </p:cNvSpPr>
          <p:nvPr>
            <p:ph type="title"/>
          </p:nvPr>
        </p:nvSpPr>
        <p:spPr>
          <a:xfrm>
            <a:off x="521742" y="272683"/>
            <a:ext cx="9692640" cy="1325562"/>
          </a:xfrm>
        </p:spPr>
        <p:txBody>
          <a:bodyPr>
            <a:normAutofit/>
          </a:bodyPr>
          <a:lstStyle/>
          <a:p>
            <a:r>
              <a:rPr lang="fi-FI" sz="3200" dirty="0"/>
              <a:t>Vastaajien taustatietoja</a:t>
            </a:r>
            <a:br>
              <a:rPr lang="fi-FI" sz="3200" dirty="0"/>
            </a:br>
            <a:endParaRPr lang="fi-FI" sz="3200" dirty="0"/>
          </a:p>
        </p:txBody>
      </p:sp>
      <p:sp>
        <p:nvSpPr>
          <p:cNvPr id="3" name="Tekstin paikkamerkki 2">
            <a:extLst>
              <a:ext uri="{FF2B5EF4-FFF2-40B4-BE49-F238E27FC236}">
                <a16:creationId xmlns:a16="http://schemas.microsoft.com/office/drawing/2014/main" id="{14BF8E20-0BF0-494A-80F1-95CD07DE3485}"/>
              </a:ext>
            </a:extLst>
          </p:cNvPr>
          <p:cNvSpPr>
            <a:spLocks noGrp="1"/>
          </p:cNvSpPr>
          <p:nvPr>
            <p:ph type="body" idx="1"/>
          </p:nvPr>
        </p:nvSpPr>
        <p:spPr>
          <a:xfrm>
            <a:off x="521742" y="1660146"/>
            <a:ext cx="4480560" cy="731520"/>
          </a:xfrm>
        </p:spPr>
        <p:txBody>
          <a:bodyPr/>
          <a:lstStyle/>
          <a:p>
            <a:r>
              <a:rPr lang="fi-FI" dirty="0"/>
              <a:t>Koulutusaste</a:t>
            </a:r>
          </a:p>
          <a:p>
            <a:endParaRPr lang="fi-FI" dirty="0"/>
          </a:p>
        </p:txBody>
      </p:sp>
      <p:pic>
        <p:nvPicPr>
          <p:cNvPr id="21" name="Sisällön paikkamerkki 20">
            <a:extLst>
              <a:ext uri="{FF2B5EF4-FFF2-40B4-BE49-F238E27FC236}">
                <a16:creationId xmlns:a16="http://schemas.microsoft.com/office/drawing/2014/main" id="{E24CDF33-CDF7-432A-9880-3960E9545BA6}"/>
              </a:ext>
            </a:extLst>
          </p:cNvPr>
          <p:cNvPicPr>
            <a:picLocks noGrp="1" noChangeAspect="1"/>
          </p:cNvPicPr>
          <p:nvPr>
            <p:ph sz="half" idx="2"/>
          </p:nvPr>
        </p:nvPicPr>
        <p:blipFill>
          <a:blip r:embed="rId2"/>
          <a:stretch>
            <a:fillRect/>
          </a:stretch>
        </p:blipFill>
        <p:spPr>
          <a:xfrm>
            <a:off x="521742" y="2453567"/>
            <a:ext cx="5574258" cy="3284363"/>
          </a:xfrm>
        </p:spPr>
      </p:pic>
      <p:sp>
        <p:nvSpPr>
          <p:cNvPr id="7" name="Alatunnisteen paikkamerkki 6">
            <a:extLst>
              <a:ext uri="{FF2B5EF4-FFF2-40B4-BE49-F238E27FC236}">
                <a16:creationId xmlns:a16="http://schemas.microsoft.com/office/drawing/2014/main" id="{F614D568-42CB-41C6-86AA-753A0F3B0771}"/>
              </a:ext>
            </a:extLst>
          </p:cNvPr>
          <p:cNvSpPr>
            <a:spLocks noGrp="1"/>
          </p:cNvSpPr>
          <p:nvPr>
            <p:ph type="ftr" sz="quarter" idx="11"/>
          </p:nvPr>
        </p:nvSpPr>
        <p:spPr/>
        <p:txBody>
          <a:bodyPr/>
          <a:lstStyle/>
          <a:p>
            <a:r>
              <a:rPr lang="fi-FI"/>
              <a:t>© 2021 Katja Laitinen &amp; Jari Tamminen</a:t>
            </a:r>
          </a:p>
        </p:txBody>
      </p:sp>
      <p:sp>
        <p:nvSpPr>
          <p:cNvPr id="9" name="Sisällön paikkamerkki 8">
            <a:extLst>
              <a:ext uri="{FF2B5EF4-FFF2-40B4-BE49-F238E27FC236}">
                <a16:creationId xmlns:a16="http://schemas.microsoft.com/office/drawing/2014/main" id="{BBF3F77F-178F-42FE-9F41-5955CD4B9094}"/>
              </a:ext>
            </a:extLst>
          </p:cNvPr>
          <p:cNvSpPr>
            <a:spLocks noGrp="1"/>
          </p:cNvSpPr>
          <p:nvPr>
            <p:ph sz="quarter" idx="4"/>
          </p:nvPr>
        </p:nvSpPr>
        <p:spPr>
          <a:xfrm>
            <a:off x="6272615" y="2604489"/>
            <a:ext cx="4480560" cy="3133441"/>
          </a:xfrm>
        </p:spPr>
        <p:txBody>
          <a:bodyPr>
            <a:normAutofit/>
          </a:bodyPr>
          <a:lstStyle/>
          <a:p>
            <a:r>
              <a:rPr lang="fi-FI" sz="1700" dirty="0"/>
              <a:t>Korkeimmaksi koulutusasteekseen opisto- tai korkeakoulututkinnon ilmoitti 66,0 % vastaajista, sen ollessa selvästi yleisin koulutusaste. </a:t>
            </a:r>
          </a:p>
          <a:p>
            <a:endParaRPr lang="fi-FI" sz="1600" dirty="0"/>
          </a:p>
          <a:p>
            <a:r>
              <a:rPr lang="fi-FI" sz="1400" dirty="0"/>
              <a:t>Vuonna 2014 vastaajien koulutustausta oli vaihteleva. "Vain kaikkein vähiten koulutusta saaneita oli muita vähemmän”. (</a:t>
            </a:r>
            <a:r>
              <a:rPr lang="fi-FI" sz="1400" dirty="0" err="1"/>
              <a:t>Kulla</a:t>
            </a:r>
            <a:r>
              <a:rPr lang="fi-FI" sz="1400" dirty="0"/>
              <a:t>)</a:t>
            </a:r>
          </a:p>
        </p:txBody>
      </p:sp>
      <p:sp>
        <p:nvSpPr>
          <p:cNvPr id="4" name="Dian numeron paikkamerkki 3">
            <a:extLst>
              <a:ext uri="{FF2B5EF4-FFF2-40B4-BE49-F238E27FC236}">
                <a16:creationId xmlns:a16="http://schemas.microsoft.com/office/drawing/2014/main" id="{7F00EEF5-DFDF-49E8-8064-50FD3D239AA7}"/>
              </a:ext>
            </a:extLst>
          </p:cNvPr>
          <p:cNvSpPr>
            <a:spLocks noGrp="1"/>
          </p:cNvSpPr>
          <p:nvPr>
            <p:ph type="sldNum" sz="quarter" idx="12"/>
          </p:nvPr>
        </p:nvSpPr>
        <p:spPr/>
        <p:txBody>
          <a:bodyPr>
            <a:normAutofit lnSpcReduction="10000"/>
          </a:bodyPr>
          <a:lstStyle/>
          <a:p>
            <a:fld id="{6165BD2A-07D0-4D48-9DE3-94D0CBF9AFAE}" type="slidenum">
              <a:rPr lang="fi-FI" smtClean="0"/>
              <a:t>4</a:t>
            </a:fld>
            <a:endParaRPr lang="fi-FI"/>
          </a:p>
        </p:txBody>
      </p:sp>
    </p:spTree>
    <p:extLst>
      <p:ext uri="{BB962C8B-B14F-4D97-AF65-F5344CB8AC3E}">
        <p14:creationId xmlns:p14="http://schemas.microsoft.com/office/powerpoint/2010/main" val="42766940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8DC96A1-5CAA-400B-AF8A-F6D318111A8B}"/>
              </a:ext>
            </a:extLst>
          </p:cNvPr>
          <p:cNvSpPr>
            <a:spLocks noGrp="1"/>
          </p:cNvSpPr>
          <p:nvPr>
            <p:ph type="title"/>
          </p:nvPr>
        </p:nvSpPr>
        <p:spPr>
          <a:xfrm>
            <a:off x="773754" y="388093"/>
            <a:ext cx="9692640" cy="1325562"/>
          </a:xfrm>
        </p:spPr>
        <p:txBody>
          <a:bodyPr>
            <a:normAutofit/>
          </a:bodyPr>
          <a:lstStyle/>
          <a:p>
            <a:r>
              <a:rPr lang="fi-FI" sz="3200" dirty="0"/>
              <a:t>Vastaajien taustatietoja</a:t>
            </a:r>
            <a:br>
              <a:rPr lang="fi-FI" sz="3600" dirty="0"/>
            </a:br>
            <a:endParaRPr lang="fi-FI" sz="3600" dirty="0"/>
          </a:p>
        </p:txBody>
      </p:sp>
      <p:sp>
        <p:nvSpPr>
          <p:cNvPr id="3" name="Tekstin paikkamerkki 2">
            <a:extLst>
              <a:ext uri="{FF2B5EF4-FFF2-40B4-BE49-F238E27FC236}">
                <a16:creationId xmlns:a16="http://schemas.microsoft.com/office/drawing/2014/main" id="{14BF8E20-0BF0-494A-80F1-95CD07DE3485}"/>
              </a:ext>
            </a:extLst>
          </p:cNvPr>
          <p:cNvSpPr>
            <a:spLocks noGrp="1"/>
          </p:cNvSpPr>
          <p:nvPr>
            <p:ph type="body" idx="1"/>
          </p:nvPr>
        </p:nvSpPr>
        <p:spPr>
          <a:xfrm>
            <a:off x="773754" y="1795267"/>
            <a:ext cx="4480560" cy="731520"/>
          </a:xfrm>
        </p:spPr>
        <p:txBody>
          <a:bodyPr/>
          <a:lstStyle/>
          <a:p>
            <a:r>
              <a:rPr lang="fi-FI" dirty="0"/>
              <a:t>Asema</a:t>
            </a:r>
          </a:p>
          <a:p>
            <a:endParaRPr lang="fi-FI" dirty="0"/>
          </a:p>
        </p:txBody>
      </p:sp>
      <p:sp>
        <p:nvSpPr>
          <p:cNvPr id="6" name="Sisällön paikkamerkki 5">
            <a:extLst>
              <a:ext uri="{FF2B5EF4-FFF2-40B4-BE49-F238E27FC236}">
                <a16:creationId xmlns:a16="http://schemas.microsoft.com/office/drawing/2014/main" id="{72A5A054-94F5-4483-BB81-212E4EE88930}"/>
              </a:ext>
            </a:extLst>
          </p:cNvPr>
          <p:cNvSpPr>
            <a:spLocks noGrp="1"/>
          </p:cNvSpPr>
          <p:nvPr>
            <p:ph sz="quarter" idx="4"/>
          </p:nvPr>
        </p:nvSpPr>
        <p:spPr>
          <a:xfrm>
            <a:off x="5859263" y="2334827"/>
            <a:ext cx="4607131" cy="3364637"/>
          </a:xfrm>
        </p:spPr>
        <p:txBody>
          <a:bodyPr/>
          <a:lstStyle/>
          <a:p>
            <a:endParaRPr lang="fi-FI" dirty="0"/>
          </a:p>
          <a:p>
            <a:r>
              <a:rPr lang="fi-FI" sz="1700" dirty="0"/>
              <a:t>Kokopäivätyössä oli 51,3 % ja eläkkeellä iän perusteella 33,4 % vastaajista. </a:t>
            </a:r>
          </a:p>
          <a:p>
            <a:endParaRPr lang="fi-FI" sz="1600" dirty="0"/>
          </a:p>
          <a:p>
            <a:r>
              <a:rPr lang="fi-FI" sz="1400" dirty="0"/>
              <a:t>Vuonna 2014 kokopäivätyössä oli 40 % vastaajista, ja puolet työeläkkeellä iän perusteella (Heinonen &amp; Kivi).</a:t>
            </a:r>
          </a:p>
          <a:p>
            <a:pPr marL="0" indent="0">
              <a:buNone/>
            </a:pPr>
            <a:endParaRPr lang="fi-FI" dirty="0"/>
          </a:p>
        </p:txBody>
      </p:sp>
      <p:sp>
        <p:nvSpPr>
          <p:cNvPr id="4" name="Alatunnisteen paikkamerkki 3">
            <a:extLst>
              <a:ext uri="{FF2B5EF4-FFF2-40B4-BE49-F238E27FC236}">
                <a16:creationId xmlns:a16="http://schemas.microsoft.com/office/drawing/2014/main" id="{FD9905EE-FC61-4FA5-A3DC-A149CD719402}"/>
              </a:ext>
            </a:extLst>
          </p:cNvPr>
          <p:cNvSpPr>
            <a:spLocks noGrp="1"/>
          </p:cNvSpPr>
          <p:nvPr>
            <p:ph type="ftr" sz="quarter" idx="11"/>
          </p:nvPr>
        </p:nvSpPr>
        <p:spPr/>
        <p:txBody>
          <a:bodyPr/>
          <a:lstStyle/>
          <a:p>
            <a:r>
              <a:rPr lang="fi-FI"/>
              <a:t>© 2021 Katja Laitinen &amp; Jari Tamminen</a:t>
            </a:r>
          </a:p>
        </p:txBody>
      </p:sp>
      <p:pic>
        <p:nvPicPr>
          <p:cNvPr id="9" name="Sisällön paikkamerkki 12">
            <a:extLst>
              <a:ext uri="{FF2B5EF4-FFF2-40B4-BE49-F238E27FC236}">
                <a16:creationId xmlns:a16="http://schemas.microsoft.com/office/drawing/2014/main" id="{26A7B74C-DF6F-40E0-92A8-9671A2C1D4E1}"/>
              </a:ext>
            </a:extLst>
          </p:cNvPr>
          <p:cNvPicPr>
            <a:picLocks noGrp="1" noChangeAspect="1"/>
          </p:cNvPicPr>
          <p:nvPr>
            <p:ph sz="half" idx="2"/>
          </p:nvPr>
        </p:nvPicPr>
        <p:blipFill>
          <a:blip r:embed="rId2"/>
          <a:stretch>
            <a:fillRect/>
          </a:stretch>
        </p:blipFill>
        <p:spPr>
          <a:xfrm>
            <a:off x="245278" y="2608400"/>
            <a:ext cx="5507448" cy="3247650"/>
          </a:xfrm>
        </p:spPr>
      </p:pic>
      <p:sp>
        <p:nvSpPr>
          <p:cNvPr id="5" name="Dian numeron paikkamerkki 4">
            <a:extLst>
              <a:ext uri="{FF2B5EF4-FFF2-40B4-BE49-F238E27FC236}">
                <a16:creationId xmlns:a16="http://schemas.microsoft.com/office/drawing/2014/main" id="{7AC4658F-442E-451C-96D0-F03A4FFE6872}"/>
              </a:ext>
            </a:extLst>
          </p:cNvPr>
          <p:cNvSpPr>
            <a:spLocks noGrp="1"/>
          </p:cNvSpPr>
          <p:nvPr>
            <p:ph type="sldNum" sz="quarter" idx="12"/>
          </p:nvPr>
        </p:nvSpPr>
        <p:spPr/>
        <p:txBody>
          <a:bodyPr>
            <a:normAutofit lnSpcReduction="10000"/>
          </a:bodyPr>
          <a:lstStyle/>
          <a:p>
            <a:fld id="{6165BD2A-07D0-4D48-9DE3-94D0CBF9AFAE}" type="slidenum">
              <a:rPr lang="fi-FI" smtClean="0"/>
              <a:t>5</a:t>
            </a:fld>
            <a:endParaRPr lang="fi-FI"/>
          </a:p>
        </p:txBody>
      </p:sp>
    </p:spTree>
    <p:extLst>
      <p:ext uri="{BB962C8B-B14F-4D97-AF65-F5344CB8AC3E}">
        <p14:creationId xmlns:p14="http://schemas.microsoft.com/office/powerpoint/2010/main" val="1572104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94FF7E6-2C3A-4CEF-AE07-235557FDC0D0}"/>
              </a:ext>
            </a:extLst>
          </p:cNvPr>
          <p:cNvSpPr>
            <a:spLocks noGrp="1"/>
          </p:cNvSpPr>
          <p:nvPr>
            <p:ph type="title"/>
          </p:nvPr>
        </p:nvSpPr>
        <p:spPr>
          <a:xfrm>
            <a:off x="365928" y="272142"/>
            <a:ext cx="9692640" cy="1325562"/>
          </a:xfrm>
        </p:spPr>
        <p:txBody>
          <a:bodyPr>
            <a:normAutofit/>
          </a:bodyPr>
          <a:lstStyle/>
          <a:p>
            <a:r>
              <a:rPr lang="fi-FI" sz="3200" dirty="0"/>
              <a:t>Vastaajien taustatietoja</a:t>
            </a:r>
            <a:br>
              <a:rPr lang="fi-FI" sz="3600" dirty="0"/>
            </a:br>
            <a:endParaRPr lang="fi-FI" sz="3600" dirty="0"/>
          </a:p>
        </p:txBody>
      </p:sp>
      <p:sp>
        <p:nvSpPr>
          <p:cNvPr id="3" name="Tekstin paikkamerkki 2">
            <a:extLst>
              <a:ext uri="{FF2B5EF4-FFF2-40B4-BE49-F238E27FC236}">
                <a16:creationId xmlns:a16="http://schemas.microsoft.com/office/drawing/2014/main" id="{B2F77CEB-630A-4D20-9B9D-698F17AD8223}"/>
              </a:ext>
            </a:extLst>
          </p:cNvPr>
          <p:cNvSpPr>
            <a:spLocks noGrp="1"/>
          </p:cNvSpPr>
          <p:nvPr>
            <p:ph type="body" idx="1"/>
          </p:nvPr>
        </p:nvSpPr>
        <p:spPr>
          <a:xfrm>
            <a:off x="365928" y="1351052"/>
            <a:ext cx="4480560" cy="731520"/>
          </a:xfrm>
        </p:spPr>
        <p:txBody>
          <a:bodyPr/>
          <a:lstStyle/>
          <a:p>
            <a:r>
              <a:rPr lang="fi-FI" dirty="0"/>
              <a:t>Kotipaikka ja mökkimatka</a:t>
            </a:r>
          </a:p>
        </p:txBody>
      </p:sp>
      <p:sp>
        <p:nvSpPr>
          <p:cNvPr id="6" name="Sisällön paikkamerkki 5">
            <a:extLst>
              <a:ext uri="{FF2B5EF4-FFF2-40B4-BE49-F238E27FC236}">
                <a16:creationId xmlns:a16="http://schemas.microsoft.com/office/drawing/2014/main" id="{E8A4C0DE-AB7F-49CB-AA56-C1DD78AE5594}"/>
              </a:ext>
            </a:extLst>
          </p:cNvPr>
          <p:cNvSpPr>
            <a:spLocks noGrp="1"/>
          </p:cNvSpPr>
          <p:nvPr>
            <p:ph sz="quarter" idx="4"/>
          </p:nvPr>
        </p:nvSpPr>
        <p:spPr>
          <a:xfrm>
            <a:off x="6096001" y="1716812"/>
            <a:ext cx="4672613" cy="4740394"/>
          </a:xfrm>
        </p:spPr>
        <p:txBody>
          <a:bodyPr>
            <a:normAutofit/>
          </a:bodyPr>
          <a:lstStyle/>
          <a:p>
            <a:r>
              <a:rPr lang="fi-FI" sz="1600" dirty="0"/>
              <a:t>Vaihtoehdon Tampere tai muu Ruoveden naapurikunta ilmoitti kotipaikakseen 46,2 % vastaajista. Toiseksi suurin ryhmä oli uusimaalaiset (25,8 %).</a:t>
            </a:r>
          </a:p>
          <a:p>
            <a:r>
              <a:rPr lang="fi-FI" sz="1600" dirty="0"/>
              <a:t>Melkein puolet vastaajista (47,9 %) asui 50–100 km:n päässä mökistään. Yli 200 km:n matka mökille oli 32,3 prosentilla vastaajista.</a:t>
            </a:r>
          </a:p>
          <a:p>
            <a:endParaRPr lang="fi-FI" sz="1700" dirty="0"/>
          </a:p>
          <a:p>
            <a:r>
              <a:rPr lang="fi-FI" sz="1400" dirty="0"/>
              <a:t>Vuonna 2014 vastaajista 53 % oli kotoisin Tampereelta tai sen ympäryskunnista ja 17 % pääkaupunkiseudulta (Heinonen &amp; Kivi).</a:t>
            </a:r>
          </a:p>
          <a:p>
            <a:r>
              <a:rPr lang="fi-FI" sz="1400" dirty="0"/>
              <a:t>Keskimääräinen matka mökille oli 118 km (</a:t>
            </a:r>
            <a:r>
              <a:rPr lang="fi-FI" sz="1400" dirty="0" err="1"/>
              <a:t>Kulla</a:t>
            </a:r>
            <a:r>
              <a:rPr lang="fi-FI" sz="1400" dirty="0"/>
              <a:t>). </a:t>
            </a:r>
            <a:r>
              <a:rPr lang="fi-FI" sz="1400" dirty="0">
                <a:solidFill>
                  <a:srgbClr val="FF0000"/>
                </a:solidFill>
              </a:rPr>
              <a:t>Tosin keskimääräistä matkaa ei voida laskea, jos yksikin luokka on avoin, joten tuokaan tulos ei nyt pidä paikkaansa (Holopainen &amp; Pulkkinen 2002).</a:t>
            </a:r>
          </a:p>
          <a:p>
            <a:endParaRPr lang="fi-FI" sz="1600" dirty="0"/>
          </a:p>
        </p:txBody>
      </p:sp>
      <p:pic>
        <p:nvPicPr>
          <p:cNvPr id="16" name="Sisällön paikkamerkki 15">
            <a:extLst>
              <a:ext uri="{FF2B5EF4-FFF2-40B4-BE49-F238E27FC236}">
                <a16:creationId xmlns:a16="http://schemas.microsoft.com/office/drawing/2014/main" id="{8F921759-53DC-4706-A650-DF329A96A9EE}"/>
              </a:ext>
            </a:extLst>
          </p:cNvPr>
          <p:cNvPicPr>
            <a:picLocks noGrp="1" noChangeAspect="1"/>
          </p:cNvPicPr>
          <p:nvPr>
            <p:ph sz="half" idx="2"/>
          </p:nvPr>
        </p:nvPicPr>
        <p:blipFill>
          <a:blip r:embed="rId2"/>
          <a:stretch>
            <a:fillRect/>
          </a:stretch>
        </p:blipFill>
        <p:spPr>
          <a:xfrm>
            <a:off x="152227" y="2438398"/>
            <a:ext cx="5591512" cy="3297221"/>
          </a:xfrm>
        </p:spPr>
      </p:pic>
      <p:sp>
        <p:nvSpPr>
          <p:cNvPr id="4" name="Alatunnisteen paikkamerkki 3">
            <a:extLst>
              <a:ext uri="{FF2B5EF4-FFF2-40B4-BE49-F238E27FC236}">
                <a16:creationId xmlns:a16="http://schemas.microsoft.com/office/drawing/2014/main" id="{EEF460F4-74A9-44B4-877B-BFB6AFC13D21}"/>
              </a:ext>
            </a:extLst>
          </p:cNvPr>
          <p:cNvSpPr>
            <a:spLocks noGrp="1"/>
          </p:cNvSpPr>
          <p:nvPr>
            <p:ph type="ftr" sz="quarter" idx="11"/>
          </p:nvPr>
        </p:nvSpPr>
        <p:spPr/>
        <p:txBody>
          <a:bodyPr/>
          <a:lstStyle/>
          <a:p>
            <a:r>
              <a:rPr lang="fi-FI"/>
              <a:t>© 2021 Katja Laitinen &amp; Jari Tamminen</a:t>
            </a:r>
          </a:p>
        </p:txBody>
      </p:sp>
      <p:sp>
        <p:nvSpPr>
          <p:cNvPr id="5" name="Dian numeron paikkamerkki 4">
            <a:extLst>
              <a:ext uri="{FF2B5EF4-FFF2-40B4-BE49-F238E27FC236}">
                <a16:creationId xmlns:a16="http://schemas.microsoft.com/office/drawing/2014/main" id="{DADB3E08-5843-4064-BAEE-0C3ABA360935}"/>
              </a:ext>
            </a:extLst>
          </p:cNvPr>
          <p:cNvSpPr>
            <a:spLocks noGrp="1"/>
          </p:cNvSpPr>
          <p:nvPr>
            <p:ph type="sldNum" sz="quarter" idx="12"/>
          </p:nvPr>
        </p:nvSpPr>
        <p:spPr/>
        <p:txBody>
          <a:bodyPr>
            <a:normAutofit lnSpcReduction="10000"/>
          </a:bodyPr>
          <a:lstStyle/>
          <a:p>
            <a:fld id="{6165BD2A-07D0-4D48-9DE3-94D0CBF9AFAE}" type="slidenum">
              <a:rPr lang="fi-FI" smtClean="0"/>
              <a:t>6</a:t>
            </a:fld>
            <a:endParaRPr lang="fi-FI"/>
          </a:p>
        </p:txBody>
      </p:sp>
    </p:spTree>
    <p:extLst>
      <p:ext uri="{BB962C8B-B14F-4D97-AF65-F5344CB8AC3E}">
        <p14:creationId xmlns:p14="http://schemas.microsoft.com/office/powerpoint/2010/main" val="13821454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9D8A494-4BA8-4BEE-803E-30B2061D853E}"/>
              </a:ext>
            </a:extLst>
          </p:cNvPr>
          <p:cNvSpPr>
            <a:spLocks noGrp="1"/>
          </p:cNvSpPr>
          <p:nvPr>
            <p:ph type="title"/>
          </p:nvPr>
        </p:nvSpPr>
        <p:spPr>
          <a:xfrm>
            <a:off x="453901" y="243196"/>
            <a:ext cx="9692640" cy="1238435"/>
          </a:xfrm>
        </p:spPr>
        <p:txBody>
          <a:bodyPr>
            <a:normAutofit/>
          </a:bodyPr>
          <a:lstStyle/>
          <a:p>
            <a:r>
              <a:rPr lang="fi-FI" sz="3200" dirty="0"/>
              <a:t>Miksi Ruovesi?</a:t>
            </a:r>
            <a:br>
              <a:rPr lang="fi-FI" sz="3200" dirty="0"/>
            </a:br>
            <a:endParaRPr lang="fi-FI" sz="3200" dirty="0"/>
          </a:p>
        </p:txBody>
      </p:sp>
      <p:sp>
        <p:nvSpPr>
          <p:cNvPr id="3" name="Tekstin paikkamerkki 2">
            <a:extLst>
              <a:ext uri="{FF2B5EF4-FFF2-40B4-BE49-F238E27FC236}">
                <a16:creationId xmlns:a16="http://schemas.microsoft.com/office/drawing/2014/main" id="{3D826A09-8CAC-4C0D-85AE-5D6996F35224}"/>
              </a:ext>
            </a:extLst>
          </p:cNvPr>
          <p:cNvSpPr>
            <a:spLocks noGrp="1"/>
          </p:cNvSpPr>
          <p:nvPr>
            <p:ph type="body" idx="1"/>
          </p:nvPr>
        </p:nvSpPr>
        <p:spPr>
          <a:xfrm>
            <a:off x="453901" y="1417579"/>
            <a:ext cx="4480560" cy="731520"/>
          </a:xfrm>
        </p:spPr>
        <p:txBody>
          <a:bodyPr/>
          <a:lstStyle/>
          <a:p>
            <a:r>
              <a:rPr lang="fi-FI" dirty="0"/>
              <a:t>Syy mökkipaikkakunnan valinnalle</a:t>
            </a:r>
          </a:p>
        </p:txBody>
      </p:sp>
      <p:pic>
        <p:nvPicPr>
          <p:cNvPr id="9" name="Sisällön paikkamerkki 8">
            <a:extLst>
              <a:ext uri="{FF2B5EF4-FFF2-40B4-BE49-F238E27FC236}">
                <a16:creationId xmlns:a16="http://schemas.microsoft.com/office/drawing/2014/main" id="{5E085FB9-380B-4C39-985B-6D5BAFC1EB51}"/>
              </a:ext>
            </a:extLst>
          </p:cNvPr>
          <p:cNvPicPr>
            <a:picLocks noGrp="1" noChangeAspect="1"/>
          </p:cNvPicPr>
          <p:nvPr>
            <p:ph sz="half" idx="2"/>
          </p:nvPr>
        </p:nvPicPr>
        <p:blipFill>
          <a:blip r:embed="rId2"/>
          <a:stretch>
            <a:fillRect/>
          </a:stretch>
        </p:blipFill>
        <p:spPr>
          <a:xfrm>
            <a:off x="259396" y="2551938"/>
            <a:ext cx="5192360" cy="3061848"/>
          </a:xfrm>
        </p:spPr>
      </p:pic>
      <p:sp>
        <p:nvSpPr>
          <p:cNvPr id="6" name="Sisällön paikkamerkki 5">
            <a:extLst>
              <a:ext uri="{FF2B5EF4-FFF2-40B4-BE49-F238E27FC236}">
                <a16:creationId xmlns:a16="http://schemas.microsoft.com/office/drawing/2014/main" id="{6535545F-6D9C-46C5-A01F-BAAE946F8946}"/>
              </a:ext>
            </a:extLst>
          </p:cNvPr>
          <p:cNvSpPr>
            <a:spLocks noGrp="1"/>
          </p:cNvSpPr>
          <p:nvPr>
            <p:ph sz="quarter" idx="4"/>
          </p:nvPr>
        </p:nvSpPr>
        <p:spPr>
          <a:xfrm>
            <a:off x="5860387" y="2149099"/>
            <a:ext cx="4775062" cy="4151419"/>
          </a:xfrm>
        </p:spPr>
        <p:txBody>
          <a:bodyPr>
            <a:normAutofit/>
          </a:bodyPr>
          <a:lstStyle/>
          <a:p>
            <a:r>
              <a:rPr lang="fi-FI" sz="1600" dirty="0"/>
              <a:t>Yleisin syy oli mökin saaminen perintönä (29,7 %). Toiseksi yleisin syy oli Ruoveden oleminen vastaajan tai hänen puolisonsa kotipaikkakunta (19,5 %). </a:t>
            </a:r>
          </a:p>
          <a:p>
            <a:r>
              <a:rPr lang="fi-FI" sz="1600" dirty="0"/>
              <a:t>Vaihtoehdon muu valinneista (23,2 %) suurimmalla osalla oli syynä jokin annetuista vaihtoehdoista, mutta he olivat halunneet ilmaista vastauksensa tarkemmin. </a:t>
            </a:r>
          </a:p>
          <a:p>
            <a:endParaRPr lang="fi-FI" sz="1600" dirty="0"/>
          </a:p>
          <a:p>
            <a:r>
              <a:rPr lang="fi-FI" sz="1400" dirty="0"/>
              <a:t>Vuoden 2014 tulokset: mökki on peritty (30 %), mökkitontteja oli saatavilla (25 %), luonto (10 %), etäisyys kotipaikasta (9 %), syntymäkunta (6 %), tonttien ja mökkien hintataso (5 %), sekä muut syyt (15 %). (</a:t>
            </a:r>
            <a:r>
              <a:rPr lang="fi-FI" sz="1400" dirty="0" err="1"/>
              <a:t>Kulla</a:t>
            </a:r>
            <a:r>
              <a:rPr lang="fi-FI" sz="1400" dirty="0"/>
              <a:t>)</a:t>
            </a:r>
          </a:p>
        </p:txBody>
      </p:sp>
      <p:sp>
        <p:nvSpPr>
          <p:cNvPr id="4" name="Alatunnisteen paikkamerkki 3">
            <a:extLst>
              <a:ext uri="{FF2B5EF4-FFF2-40B4-BE49-F238E27FC236}">
                <a16:creationId xmlns:a16="http://schemas.microsoft.com/office/drawing/2014/main" id="{BF2507C6-3FD1-47BF-90D4-AB40FE73B3CF}"/>
              </a:ext>
            </a:extLst>
          </p:cNvPr>
          <p:cNvSpPr>
            <a:spLocks noGrp="1"/>
          </p:cNvSpPr>
          <p:nvPr>
            <p:ph type="ftr" sz="quarter" idx="11"/>
          </p:nvPr>
        </p:nvSpPr>
        <p:spPr/>
        <p:txBody>
          <a:bodyPr/>
          <a:lstStyle/>
          <a:p>
            <a:r>
              <a:rPr lang="fi-FI"/>
              <a:t>© 2021 Katja Laitinen &amp; Jari Tamminen</a:t>
            </a:r>
          </a:p>
        </p:txBody>
      </p:sp>
      <p:sp>
        <p:nvSpPr>
          <p:cNvPr id="5" name="Dian numeron paikkamerkki 4">
            <a:extLst>
              <a:ext uri="{FF2B5EF4-FFF2-40B4-BE49-F238E27FC236}">
                <a16:creationId xmlns:a16="http://schemas.microsoft.com/office/drawing/2014/main" id="{93665AE9-245C-498F-A403-40C51C4D49AF}"/>
              </a:ext>
            </a:extLst>
          </p:cNvPr>
          <p:cNvSpPr>
            <a:spLocks noGrp="1"/>
          </p:cNvSpPr>
          <p:nvPr>
            <p:ph type="sldNum" sz="quarter" idx="12"/>
          </p:nvPr>
        </p:nvSpPr>
        <p:spPr/>
        <p:txBody>
          <a:bodyPr>
            <a:normAutofit lnSpcReduction="10000"/>
          </a:bodyPr>
          <a:lstStyle/>
          <a:p>
            <a:fld id="{6165BD2A-07D0-4D48-9DE3-94D0CBF9AFAE}" type="slidenum">
              <a:rPr lang="fi-FI" smtClean="0"/>
              <a:t>7</a:t>
            </a:fld>
            <a:endParaRPr lang="fi-FI"/>
          </a:p>
        </p:txBody>
      </p:sp>
    </p:spTree>
    <p:extLst>
      <p:ext uri="{BB962C8B-B14F-4D97-AF65-F5344CB8AC3E}">
        <p14:creationId xmlns:p14="http://schemas.microsoft.com/office/powerpoint/2010/main" val="3062518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9D8A494-4BA8-4BEE-803E-30B2061D853E}"/>
              </a:ext>
            </a:extLst>
          </p:cNvPr>
          <p:cNvSpPr>
            <a:spLocks noGrp="1"/>
          </p:cNvSpPr>
          <p:nvPr>
            <p:ph type="title"/>
          </p:nvPr>
        </p:nvSpPr>
        <p:spPr>
          <a:xfrm>
            <a:off x="1261872" y="365760"/>
            <a:ext cx="9692640" cy="1099056"/>
          </a:xfrm>
        </p:spPr>
        <p:txBody>
          <a:bodyPr>
            <a:normAutofit/>
          </a:bodyPr>
          <a:lstStyle/>
          <a:p>
            <a:r>
              <a:rPr lang="fi-FI" sz="3200" dirty="0"/>
              <a:t>Miksi Ruovesi?</a:t>
            </a:r>
            <a:br>
              <a:rPr lang="fi-FI" sz="3200" dirty="0"/>
            </a:br>
            <a:endParaRPr lang="fi-FI" sz="3200" dirty="0"/>
          </a:p>
        </p:txBody>
      </p:sp>
      <p:sp>
        <p:nvSpPr>
          <p:cNvPr id="7" name="Sisällön paikkamerkki 6">
            <a:extLst>
              <a:ext uri="{FF2B5EF4-FFF2-40B4-BE49-F238E27FC236}">
                <a16:creationId xmlns:a16="http://schemas.microsoft.com/office/drawing/2014/main" id="{C92A5667-34EC-4495-A54A-D3493A88C2C8}"/>
              </a:ext>
            </a:extLst>
          </p:cNvPr>
          <p:cNvSpPr>
            <a:spLocks noGrp="1"/>
          </p:cNvSpPr>
          <p:nvPr>
            <p:ph sz="half" idx="1"/>
          </p:nvPr>
        </p:nvSpPr>
        <p:spPr>
          <a:xfrm>
            <a:off x="1261872" y="2085944"/>
            <a:ext cx="8752140" cy="4286310"/>
          </a:xfrm>
        </p:spPr>
        <p:txBody>
          <a:bodyPr>
            <a:normAutofit/>
          </a:bodyPr>
          <a:lstStyle/>
          <a:p>
            <a:r>
              <a:rPr lang="fi-FI" sz="1600" dirty="0"/>
              <a:t>Ehdottomasti yleisin vastaus oli luonto, mikä mainittiin yli 70 %:ssa vastauksista. </a:t>
            </a:r>
          </a:p>
          <a:p>
            <a:r>
              <a:rPr lang="fi-FI" sz="1600" dirty="0"/>
              <a:t>Vesistöt mainitsi noin viidesosa vastaajista samoin kuin rauhan/rauhallisuuden. </a:t>
            </a:r>
          </a:p>
          <a:p>
            <a:r>
              <a:rPr lang="fi-FI" sz="1600" dirty="0"/>
              <a:t>Vastanneista 18 % kertoi Ruoveden hyväksi puoleksi sen tarjoamat palvelut, jotka koettiin hyviksi tai ainakin riittäviksi.</a:t>
            </a:r>
          </a:p>
          <a:p>
            <a:r>
              <a:rPr lang="fi-FI" sz="1600" dirty="0"/>
              <a:t>Maisemia kehuttiin myös laajasti samoin kuin ihmisiä, joiden todettiin olevan mukavia ja ystävällisiä. </a:t>
            </a:r>
          </a:p>
          <a:p>
            <a:r>
              <a:rPr lang="fi-FI" sz="1600" dirty="0"/>
              <a:t>Kulttuuri ja historia saivat yhteensä parikymmentä mainintaa. </a:t>
            </a:r>
          </a:p>
          <a:p>
            <a:r>
              <a:rPr lang="fi-FI" sz="1600" dirty="0"/>
              <a:t>Yleensäkin monet vastaajista kertoivat vahvoista tunnesiteistään Ruovedelle. Ruovesi on ollut monien nykyisten mökkiläisten suvun kotiseutu useamman sukupolven ajan, ja monien sukulaiset asustavat yhä siellä. </a:t>
            </a:r>
          </a:p>
          <a:p>
            <a:r>
              <a:rPr lang="fi-FI" sz="1400" dirty="0"/>
              <a:t>Myöskin vuonna 2014 Ruovedellä parasta vastaajien mielestä oli luonto (</a:t>
            </a:r>
            <a:r>
              <a:rPr lang="fi-FI" sz="1400" dirty="0" err="1"/>
              <a:t>Kulla</a:t>
            </a:r>
            <a:r>
              <a:rPr lang="fi-FI" sz="1400" dirty="0"/>
              <a:t>).</a:t>
            </a:r>
          </a:p>
        </p:txBody>
      </p:sp>
      <p:sp>
        <p:nvSpPr>
          <p:cNvPr id="5" name="Tekstin paikkamerkki 4">
            <a:extLst>
              <a:ext uri="{FF2B5EF4-FFF2-40B4-BE49-F238E27FC236}">
                <a16:creationId xmlns:a16="http://schemas.microsoft.com/office/drawing/2014/main" id="{E5B9BB64-4053-4C42-9FC3-70DC7D01F358}"/>
              </a:ext>
            </a:extLst>
          </p:cNvPr>
          <p:cNvSpPr>
            <a:spLocks noGrp="1"/>
          </p:cNvSpPr>
          <p:nvPr>
            <p:ph sz="half" idx="2"/>
          </p:nvPr>
        </p:nvSpPr>
        <p:spPr>
          <a:xfrm>
            <a:off x="1261872" y="1306623"/>
            <a:ext cx="7331712" cy="630315"/>
          </a:xfrm>
        </p:spPr>
        <p:txBody>
          <a:bodyPr>
            <a:normAutofit/>
          </a:bodyPr>
          <a:lstStyle/>
          <a:p>
            <a:pPr marL="0" indent="0">
              <a:buNone/>
            </a:pPr>
            <a:r>
              <a:rPr lang="fi-FI" sz="2200" dirty="0"/>
              <a:t>Mikä Ruovedellä on parasta? (n=373) / vapaa sana</a:t>
            </a:r>
          </a:p>
          <a:p>
            <a:endParaRPr lang="fi-FI" dirty="0"/>
          </a:p>
        </p:txBody>
      </p:sp>
      <p:sp>
        <p:nvSpPr>
          <p:cNvPr id="4" name="Alatunnisteen paikkamerkki 3">
            <a:extLst>
              <a:ext uri="{FF2B5EF4-FFF2-40B4-BE49-F238E27FC236}">
                <a16:creationId xmlns:a16="http://schemas.microsoft.com/office/drawing/2014/main" id="{BF2507C6-3FD1-47BF-90D4-AB40FE73B3CF}"/>
              </a:ext>
            </a:extLst>
          </p:cNvPr>
          <p:cNvSpPr>
            <a:spLocks noGrp="1"/>
          </p:cNvSpPr>
          <p:nvPr>
            <p:ph type="ftr" sz="quarter" idx="11"/>
          </p:nvPr>
        </p:nvSpPr>
        <p:spPr/>
        <p:txBody>
          <a:bodyPr/>
          <a:lstStyle/>
          <a:p>
            <a:r>
              <a:rPr lang="fi-FI"/>
              <a:t>© 2021 Katja Laitinen &amp; Jari Tamminen</a:t>
            </a:r>
          </a:p>
        </p:txBody>
      </p:sp>
      <p:sp>
        <p:nvSpPr>
          <p:cNvPr id="3" name="Dian numeron paikkamerkki 2">
            <a:extLst>
              <a:ext uri="{FF2B5EF4-FFF2-40B4-BE49-F238E27FC236}">
                <a16:creationId xmlns:a16="http://schemas.microsoft.com/office/drawing/2014/main" id="{48D6EA2A-A388-440E-A10E-8FADDFABD6B9}"/>
              </a:ext>
            </a:extLst>
          </p:cNvPr>
          <p:cNvSpPr>
            <a:spLocks noGrp="1"/>
          </p:cNvSpPr>
          <p:nvPr>
            <p:ph type="sldNum" sz="quarter" idx="12"/>
          </p:nvPr>
        </p:nvSpPr>
        <p:spPr/>
        <p:txBody>
          <a:bodyPr>
            <a:normAutofit lnSpcReduction="10000"/>
          </a:bodyPr>
          <a:lstStyle/>
          <a:p>
            <a:fld id="{6165BD2A-07D0-4D48-9DE3-94D0CBF9AFAE}" type="slidenum">
              <a:rPr lang="fi-FI" smtClean="0"/>
              <a:t>8</a:t>
            </a:fld>
            <a:endParaRPr lang="fi-FI"/>
          </a:p>
        </p:txBody>
      </p:sp>
    </p:spTree>
    <p:extLst>
      <p:ext uri="{BB962C8B-B14F-4D97-AF65-F5344CB8AC3E}">
        <p14:creationId xmlns:p14="http://schemas.microsoft.com/office/powerpoint/2010/main" val="18617482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9D8A494-4BA8-4BEE-803E-30B2061D853E}"/>
              </a:ext>
            </a:extLst>
          </p:cNvPr>
          <p:cNvSpPr>
            <a:spLocks noGrp="1"/>
          </p:cNvSpPr>
          <p:nvPr>
            <p:ph type="title"/>
          </p:nvPr>
        </p:nvSpPr>
        <p:spPr/>
        <p:txBody>
          <a:bodyPr>
            <a:normAutofit/>
          </a:bodyPr>
          <a:lstStyle/>
          <a:p>
            <a:r>
              <a:rPr lang="fi-FI" sz="3200" dirty="0"/>
              <a:t>Miksi Ruovesi?</a:t>
            </a:r>
            <a:br>
              <a:rPr lang="fi-FI" sz="3200" dirty="0"/>
            </a:br>
            <a:endParaRPr lang="fi-FI" sz="3200" dirty="0"/>
          </a:p>
        </p:txBody>
      </p:sp>
      <p:sp>
        <p:nvSpPr>
          <p:cNvPr id="7" name="Sisällön paikkamerkki 6">
            <a:extLst>
              <a:ext uri="{FF2B5EF4-FFF2-40B4-BE49-F238E27FC236}">
                <a16:creationId xmlns:a16="http://schemas.microsoft.com/office/drawing/2014/main" id="{C92A5667-34EC-4495-A54A-D3493A88C2C8}"/>
              </a:ext>
            </a:extLst>
          </p:cNvPr>
          <p:cNvSpPr>
            <a:spLocks noGrp="1"/>
          </p:cNvSpPr>
          <p:nvPr>
            <p:ph sz="half" idx="1"/>
          </p:nvPr>
        </p:nvSpPr>
        <p:spPr>
          <a:xfrm>
            <a:off x="1261871" y="2438399"/>
            <a:ext cx="8849794" cy="3638389"/>
          </a:xfrm>
        </p:spPr>
        <p:txBody>
          <a:bodyPr>
            <a:normAutofit/>
          </a:bodyPr>
          <a:lstStyle/>
          <a:p>
            <a:r>
              <a:rPr lang="fi-FI" sz="1600" i="1" dirty="0"/>
              <a:t>21 vastaajan mielestä kaikki asiat Ruovedellä ovat kunnossa, tai he eivät ainakaan keksineet mitään mainitsemisen arvoista epäkohtaa. </a:t>
            </a:r>
          </a:p>
          <a:p>
            <a:r>
              <a:rPr lang="fi-FI" sz="1600" dirty="0"/>
              <a:t>Vastaajista yli neljäsosan mielestä Ruoveden palvelutarjonnassa on toivomisen varaa. Eniten eli yli 20 kommenttia koski ravintola- ja kahvilapalveluita, eritoten ruokaravintoloita. Monien vastaajien mielestä Ruovedeltä puuttuu kunnon ruokaravintola. Kesäravintoloille toivottiin laajempia aukioloaikoja ja muutama vastaaja toivoi myös talvelle parempia ravintolapalveluita. </a:t>
            </a:r>
          </a:p>
          <a:p>
            <a:r>
              <a:rPr lang="fi-FI" sz="1600" dirty="0"/>
              <a:t>Myös kunnan tarjoamat palvelut saivat kritiikkiä, esimerkiksi lupa-asioiden hoitaminen sujuu useamman vastaajan mielestä todella hitaasti. </a:t>
            </a:r>
          </a:p>
          <a:p>
            <a:r>
              <a:rPr lang="fi-FI" sz="1600" dirty="0"/>
              <a:t>Kolmas usein vastauksissa toistunut palveluiden parantamiseen liittyä asia koski terveyspalveluita ja niiden saatavuutta mökkiläisille. </a:t>
            </a:r>
          </a:p>
          <a:p>
            <a:endParaRPr lang="fi-FI" dirty="0"/>
          </a:p>
        </p:txBody>
      </p:sp>
      <p:sp>
        <p:nvSpPr>
          <p:cNvPr id="5" name="Tekstin paikkamerkki 4">
            <a:extLst>
              <a:ext uri="{FF2B5EF4-FFF2-40B4-BE49-F238E27FC236}">
                <a16:creationId xmlns:a16="http://schemas.microsoft.com/office/drawing/2014/main" id="{E5B9BB64-4053-4C42-9FC3-70DC7D01F358}"/>
              </a:ext>
            </a:extLst>
          </p:cNvPr>
          <p:cNvSpPr>
            <a:spLocks noGrp="1"/>
          </p:cNvSpPr>
          <p:nvPr>
            <p:ph sz="half" idx="2"/>
          </p:nvPr>
        </p:nvSpPr>
        <p:spPr>
          <a:xfrm>
            <a:off x="1261871" y="1718376"/>
            <a:ext cx="7127527" cy="609599"/>
          </a:xfrm>
        </p:spPr>
        <p:txBody>
          <a:bodyPr>
            <a:normAutofit/>
          </a:bodyPr>
          <a:lstStyle/>
          <a:p>
            <a:pPr marL="0" indent="0">
              <a:buNone/>
            </a:pPr>
            <a:r>
              <a:rPr lang="fi-FI" sz="2000" dirty="0"/>
              <a:t>Missä asioissa on kehitettävää? (n=300) / vapaa sana</a:t>
            </a:r>
          </a:p>
          <a:p>
            <a:endParaRPr lang="fi-FI" dirty="0"/>
          </a:p>
        </p:txBody>
      </p:sp>
      <p:sp>
        <p:nvSpPr>
          <p:cNvPr id="4" name="Alatunnisteen paikkamerkki 3">
            <a:extLst>
              <a:ext uri="{FF2B5EF4-FFF2-40B4-BE49-F238E27FC236}">
                <a16:creationId xmlns:a16="http://schemas.microsoft.com/office/drawing/2014/main" id="{BF2507C6-3FD1-47BF-90D4-AB40FE73B3CF}"/>
              </a:ext>
            </a:extLst>
          </p:cNvPr>
          <p:cNvSpPr>
            <a:spLocks noGrp="1"/>
          </p:cNvSpPr>
          <p:nvPr>
            <p:ph type="ftr" sz="quarter" idx="11"/>
          </p:nvPr>
        </p:nvSpPr>
        <p:spPr/>
        <p:txBody>
          <a:bodyPr/>
          <a:lstStyle/>
          <a:p>
            <a:r>
              <a:rPr lang="fi-FI"/>
              <a:t>© 2021 Katja Laitinen &amp; Jari Tamminen</a:t>
            </a:r>
          </a:p>
        </p:txBody>
      </p:sp>
      <p:sp>
        <p:nvSpPr>
          <p:cNvPr id="3" name="Dian numeron paikkamerkki 2">
            <a:extLst>
              <a:ext uri="{FF2B5EF4-FFF2-40B4-BE49-F238E27FC236}">
                <a16:creationId xmlns:a16="http://schemas.microsoft.com/office/drawing/2014/main" id="{12E68799-0108-4698-90A0-8D66D118DAC4}"/>
              </a:ext>
            </a:extLst>
          </p:cNvPr>
          <p:cNvSpPr>
            <a:spLocks noGrp="1"/>
          </p:cNvSpPr>
          <p:nvPr>
            <p:ph type="sldNum" sz="quarter" idx="12"/>
          </p:nvPr>
        </p:nvSpPr>
        <p:spPr/>
        <p:txBody>
          <a:bodyPr>
            <a:normAutofit lnSpcReduction="10000"/>
          </a:bodyPr>
          <a:lstStyle/>
          <a:p>
            <a:fld id="{6165BD2A-07D0-4D48-9DE3-94D0CBF9AFAE}" type="slidenum">
              <a:rPr lang="fi-FI" smtClean="0"/>
              <a:t>9</a:t>
            </a:fld>
            <a:endParaRPr lang="fi-FI"/>
          </a:p>
        </p:txBody>
      </p:sp>
    </p:spTree>
    <p:extLst>
      <p:ext uri="{BB962C8B-B14F-4D97-AF65-F5344CB8AC3E}">
        <p14:creationId xmlns:p14="http://schemas.microsoft.com/office/powerpoint/2010/main" val="1943671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9D8A494-4BA8-4BEE-803E-30B2061D853E}"/>
              </a:ext>
            </a:extLst>
          </p:cNvPr>
          <p:cNvSpPr>
            <a:spLocks noGrp="1"/>
          </p:cNvSpPr>
          <p:nvPr>
            <p:ph type="title"/>
          </p:nvPr>
        </p:nvSpPr>
        <p:spPr/>
        <p:txBody>
          <a:bodyPr>
            <a:normAutofit/>
          </a:bodyPr>
          <a:lstStyle/>
          <a:p>
            <a:r>
              <a:rPr lang="fi-FI" sz="3200" dirty="0"/>
              <a:t>Miksi Ruovesi?</a:t>
            </a:r>
            <a:br>
              <a:rPr lang="fi-FI" sz="3200" dirty="0"/>
            </a:br>
            <a:endParaRPr lang="fi-FI" sz="3200" dirty="0"/>
          </a:p>
        </p:txBody>
      </p:sp>
      <p:sp>
        <p:nvSpPr>
          <p:cNvPr id="7" name="Sisällön paikkamerkki 6">
            <a:extLst>
              <a:ext uri="{FF2B5EF4-FFF2-40B4-BE49-F238E27FC236}">
                <a16:creationId xmlns:a16="http://schemas.microsoft.com/office/drawing/2014/main" id="{C92A5667-34EC-4495-A54A-D3493A88C2C8}"/>
              </a:ext>
            </a:extLst>
          </p:cNvPr>
          <p:cNvSpPr>
            <a:spLocks noGrp="1"/>
          </p:cNvSpPr>
          <p:nvPr>
            <p:ph sz="half" idx="1"/>
          </p:nvPr>
        </p:nvSpPr>
        <p:spPr>
          <a:xfrm>
            <a:off x="1261871" y="2438399"/>
            <a:ext cx="8849794" cy="3638389"/>
          </a:xfrm>
        </p:spPr>
        <p:txBody>
          <a:bodyPr>
            <a:normAutofit lnSpcReduction="10000"/>
          </a:bodyPr>
          <a:lstStyle/>
          <a:p>
            <a:r>
              <a:rPr lang="fi-FI" sz="1600" dirty="0"/>
              <a:t>Huonot liikenneyhteydet mainittiin tavalla tai toisella 13 prosentissa vastauksista. Bussiyhteyksiä Tampereelta ja Helsingistä Ruovedelle kaivattiin, samoin bussivuoroja Ruoveden keskustasta syrjäkylille. </a:t>
            </a:r>
          </a:p>
          <a:p>
            <a:r>
              <a:rPr lang="fi-FI" sz="1600" dirty="0"/>
              <a:t>Huonoa teiden kuntoa valitti kymmenkunta vastaajaa. </a:t>
            </a:r>
          </a:p>
          <a:p>
            <a:r>
              <a:rPr lang="fi-FI" sz="1600" dirty="0"/>
              <a:t>Jätehuoltoon ja kierrätykseen liittyviä kommentteja oli yli 10 prosentissa vastauksista. Jätepisteitä pitäisi tyhjentää useammin ja jätteiden lajittelumahdollisuuksia tulisi parantaa. Nyt jätepisteet tursuvat jätteistä, eikä kaikille jätelajeille ole omia keräysastioita. Jäteasemalle toivottiin pidempiä aukioloaikoja ja kierrätysmahdollisuuksia tulisi parantaa.  </a:t>
            </a:r>
          </a:p>
          <a:p>
            <a:r>
              <a:rPr lang="fi-FI" sz="1600" dirty="0"/>
              <a:t>Toimenpiteitä </a:t>
            </a:r>
            <a:r>
              <a:rPr lang="fi-FI" sz="1600" dirty="0" err="1"/>
              <a:t>Tarjanneveden</a:t>
            </a:r>
            <a:r>
              <a:rPr lang="fi-FI" sz="1600" dirty="0"/>
              <a:t> ja muidenkin vesistöjen pinnankorkeuksien tasaamiseen toivottiin parissa kymmenessä vastauksessa. Veden pinnan lasku loppukesästä on monelle mökkiläiselle mökkeilyelämän laatua merkittävästi heikentävä asia, ja jotkut ovat olleet aikeissa myydä mökkinsä tämän syyn vuoksi. </a:t>
            </a:r>
          </a:p>
        </p:txBody>
      </p:sp>
      <p:sp>
        <p:nvSpPr>
          <p:cNvPr id="5" name="Tekstin paikkamerkki 4">
            <a:extLst>
              <a:ext uri="{FF2B5EF4-FFF2-40B4-BE49-F238E27FC236}">
                <a16:creationId xmlns:a16="http://schemas.microsoft.com/office/drawing/2014/main" id="{E5B9BB64-4053-4C42-9FC3-70DC7D01F358}"/>
              </a:ext>
            </a:extLst>
          </p:cNvPr>
          <p:cNvSpPr>
            <a:spLocks noGrp="1"/>
          </p:cNvSpPr>
          <p:nvPr>
            <p:ph sz="half" idx="2"/>
          </p:nvPr>
        </p:nvSpPr>
        <p:spPr>
          <a:xfrm>
            <a:off x="1261870" y="1718376"/>
            <a:ext cx="7606921" cy="609599"/>
          </a:xfrm>
        </p:spPr>
        <p:txBody>
          <a:bodyPr>
            <a:normAutofit lnSpcReduction="10000"/>
          </a:bodyPr>
          <a:lstStyle/>
          <a:p>
            <a:pPr marL="0" indent="0">
              <a:buNone/>
            </a:pPr>
            <a:r>
              <a:rPr lang="fi-FI" sz="2000" dirty="0"/>
              <a:t>Missä asioissa on kehitettävää? (n=300) / vapaa sana </a:t>
            </a:r>
            <a:r>
              <a:rPr lang="fi-FI" sz="2000" i="1" dirty="0"/>
              <a:t>jatkuu</a:t>
            </a:r>
          </a:p>
          <a:p>
            <a:endParaRPr lang="fi-FI" dirty="0"/>
          </a:p>
        </p:txBody>
      </p:sp>
      <p:sp>
        <p:nvSpPr>
          <p:cNvPr id="4" name="Alatunnisteen paikkamerkki 3">
            <a:extLst>
              <a:ext uri="{FF2B5EF4-FFF2-40B4-BE49-F238E27FC236}">
                <a16:creationId xmlns:a16="http://schemas.microsoft.com/office/drawing/2014/main" id="{BF2507C6-3FD1-47BF-90D4-AB40FE73B3CF}"/>
              </a:ext>
            </a:extLst>
          </p:cNvPr>
          <p:cNvSpPr>
            <a:spLocks noGrp="1"/>
          </p:cNvSpPr>
          <p:nvPr>
            <p:ph type="ftr" sz="quarter" idx="11"/>
          </p:nvPr>
        </p:nvSpPr>
        <p:spPr/>
        <p:txBody>
          <a:bodyPr/>
          <a:lstStyle/>
          <a:p>
            <a:r>
              <a:rPr lang="fi-FI"/>
              <a:t>© 2021 Katja Laitinen &amp; Jari Tamminen</a:t>
            </a:r>
          </a:p>
        </p:txBody>
      </p:sp>
      <p:sp>
        <p:nvSpPr>
          <p:cNvPr id="3" name="Dian numeron paikkamerkki 2">
            <a:extLst>
              <a:ext uri="{FF2B5EF4-FFF2-40B4-BE49-F238E27FC236}">
                <a16:creationId xmlns:a16="http://schemas.microsoft.com/office/drawing/2014/main" id="{096CD2D6-DFFF-4297-A3E7-050232C9F10B}"/>
              </a:ext>
            </a:extLst>
          </p:cNvPr>
          <p:cNvSpPr>
            <a:spLocks noGrp="1"/>
          </p:cNvSpPr>
          <p:nvPr>
            <p:ph type="sldNum" sz="quarter" idx="12"/>
          </p:nvPr>
        </p:nvSpPr>
        <p:spPr/>
        <p:txBody>
          <a:bodyPr>
            <a:normAutofit lnSpcReduction="10000"/>
          </a:bodyPr>
          <a:lstStyle/>
          <a:p>
            <a:fld id="{6165BD2A-07D0-4D48-9DE3-94D0CBF9AFAE}" type="slidenum">
              <a:rPr lang="fi-FI" smtClean="0"/>
              <a:t>10</a:t>
            </a:fld>
            <a:endParaRPr lang="fi-FI"/>
          </a:p>
        </p:txBody>
      </p:sp>
    </p:spTree>
    <p:extLst>
      <p:ext uri="{BB962C8B-B14F-4D97-AF65-F5344CB8AC3E}">
        <p14:creationId xmlns:p14="http://schemas.microsoft.com/office/powerpoint/2010/main" val="14623157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9D8A494-4BA8-4BEE-803E-30B2061D853E}"/>
              </a:ext>
            </a:extLst>
          </p:cNvPr>
          <p:cNvSpPr>
            <a:spLocks noGrp="1"/>
          </p:cNvSpPr>
          <p:nvPr>
            <p:ph type="title"/>
          </p:nvPr>
        </p:nvSpPr>
        <p:spPr>
          <a:xfrm>
            <a:off x="898420" y="631107"/>
            <a:ext cx="9692640" cy="833391"/>
          </a:xfrm>
        </p:spPr>
        <p:txBody>
          <a:bodyPr>
            <a:normAutofit fontScale="90000"/>
          </a:bodyPr>
          <a:lstStyle/>
          <a:p>
            <a:r>
              <a:rPr lang="fi-FI" sz="3200" dirty="0"/>
              <a:t>Miksi Ruovesi?</a:t>
            </a:r>
            <a:br>
              <a:rPr lang="fi-FI" sz="3200" dirty="0"/>
            </a:br>
            <a:endParaRPr lang="fi-FI" sz="3200" dirty="0"/>
          </a:p>
        </p:txBody>
      </p:sp>
      <p:sp>
        <p:nvSpPr>
          <p:cNvPr id="7" name="Sisällön paikkamerkki 6">
            <a:extLst>
              <a:ext uri="{FF2B5EF4-FFF2-40B4-BE49-F238E27FC236}">
                <a16:creationId xmlns:a16="http://schemas.microsoft.com/office/drawing/2014/main" id="{C92A5667-34EC-4495-A54A-D3493A88C2C8}"/>
              </a:ext>
            </a:extLst>
          </p:cNvPr>
          <p:cNvSpPr>
            <a:spLocks noGrp="1"/>
          </p:cNvSpPr>
          <p:nvPr>
            <p:ph sz="half" idx="1"/>
          </p:nvPr>
        </p:nvSpPr>
        <p:spPr>
          <a:xfrm>
            <a:off x="898420" y="2226530"/>
            <a:ext cx="9329190" cy="4403326"/>
          </a:xfrm>
        </p:spPr>
        <p:txBody>
          <a:bodyPr>
            <a:normAutofit/>
          </a:bodyPr>
          <a:lstStyle/>
          <a:p>
            <a:r>
              <a:rPr lang="fi-FI" sz="1600" dirty="0"/>
              <a:t>Kunnan hallintoon ilmaistiin tyytymättömyyttä useassa vastauksessa. Mainittuja epäkohtia olivat mm. kyräilevä ilmapiiri, nahistelu ja vaikeus päätösten teossa. </a:t>
            </a:r>
          </a:p>
          <a:p>
            <a:r>
              <a:rPr lang="fi-FI" sz="1600" dirty="0"/>
              <a:t>Myös tiedottamista ja viestintää kunnan asioista ja tapahtumista arvosteltiin puutteelliseksi. </a:t>
            </a:r>
          </a:p>
          <a:p>
            <a:r>
              <a:rPr lang="fi-FI" sz="1600" dirty="0"/>
              <a:t>Uusia tapahtumia kaivattiin, samoin työpaikkoja. </a:t>
            </a:r>
          </a:p>
          <a:p>
            <a:r>
              <a:rPr lang="fi-FI" sz="1600" dirty="0"/>
              <a:t>Luonnonsuojeluun ja luontoreittien ylläpitoon haluttiin kiinnittää huomiota. </a:t>
            </a:r>
          </a:p>
          <a:p>
            <a:r>
              <a:rPr lang="fi-FI" sz="1600" dirty="0"/>
              <a:t>Puhtaan veden noutopisteitä kaipasi useampi vastaaja. </a:t>
            </a:r>
          </a:p>
          <a:p>
            <a:r>
              <a:rPr lang="fi-FI" sz="1600" dirty="0"/>
              <a:t>Ruoveden kunnan ikärakenteesta oltiin myös huolissaan. Nuoria haluttaisiin kuntaan lisää, mikä edellyttäisi vastaajien mielestä uusien työpaikkojen luontia, mikä houkuttelisi nuoria Ruovedelle.</a:t>
            </a:r>
          </a:p>
          <a:p>
            <a:r>
              <a:rPr lang="fi-FI" sz="1400" dirty="0"/>
              <a:t>Vuonna 2014 selvästi eniten huolta vastaajissa aiheuttivat vähenevät/huonot kauppapalvelut, myös sivukylissä (</a:t>
            </a:r>
            <a:r>
              <a:rPr lang="fi-FI" sz="1400" dirty="0" err="1"/>
              <a:t>Kulla</a:t>
            </a:r>
            <a:r>
              <a:rPr lang="fi-FI" sz="1400" dirty="0"/>
              <a:t>).</a:t>
            </a:r>
          </a:p>
        </p:txBody>
      </p:sp>
      <p:sp>
        <p:nvSpPr>
          <p:cNvPr id="5" name="Tekstin paikkamerkki 4">
            <a:extLst>
              <a:ext uri="{FF2B5EF4-FFF2-40B4-BE49-F238E27FC236}">
                <a16:creationId xmlns:a16="http://schemas.microsoft.com/office/drawing/2014/main" id="{E5B9BB64-4053-4C42-9FC3-70DC7D01F358}"/>
              </a:ext>
            </a:extLst>
          </p:cNvPr>
          <p:cNvSpPr>
            <a:spLocks noGrp="1"/>
          </p:cNvSpPr>
          <p:nvPr>
            <p:ph sz="half" idx="2"/>
          </p:nvPr>
        </p:nvSpPr>
        <p:spPr>
          <a:xfrm>
            <a:off x="898420" y="1464498"/>
            <a:ext cx="7393857" cy="609599"/>
          </a:xfrm>
        </p:spPr>
        <p:txBody>
          <a:bodyPr>
            <a:normAutofit/>
          </a:bodyPr>
          <a:lstStyle/>
          <a:p>
            <a:pPr marL="0" indent="0">
              <a:buNone/>
            </a:pPr>
            <a:r>
              <a:rPr lang="fi-FI" sz="2000" dirty="0"/>
              <a:t>Missä asioissa on kehitettävää? (n=300) / vapaa sana </a:t>
            </a:r>
            <a:r>
              <a:rPr lang="fi-FI" sz="2000" i="1" dirty="0"/>
              <a:t>jatkuu</a:t>
            </a:r>
          </a:p>
          <a:p>
            <a:endParaRPr lang="fi-FI" dirty="0"/>
          </a:p>
        </p:txBody>
      </p:sp>
      <p:sp>
        <p:nvSpPr>
          <p:cNvPr id="4" name="Alatunnisteen paikkamerkki 3">
            <a:extLst>
              <a:ext uri="{FF2B5EF4-FFF2-40B4-BE49-F238E27FC236}">
                <a16:creationId xmlns:a16="http://schemas.microsoft.com/office/drawing/2014/main" id="{BF2507C6-3FD1-47BF-90D4-AB40FE73B3CF}"/>
              </a:ext>
            </a:extLst>
          </p:cNvPr>
          <p:cNvSpPr>
            <a:spLocks noGrp="1"/>
          </p:cNvSpPr>
          <p:nvPr>
            <p:ph type="ftr" sz="quarter" idx="11"/>
          </p:nvPr>
        </p:nvSpPr>
        <p:spPr/>
        <p:txBody>
          <a:bodyPr/>
          <a:lstStyle/>
          <a:p>
            <a:r>
              <a:rPr lang="fi-FI"/>
              <a:t>© 2021 Katja Laitinen &amp; Jari Tamminen</a:t>
            </a:r>
          </a:p>
        </p:txBody>
      </p:sp>
      <p:sp>
        <p:nvSpPr>
          <p:cNvPr id="3" name="Dian numeron paikkamerkki 2">
            <a:extLst>
              <a:ext uri="{FF2B5EF4-FFF2-40B4-BE49-F238E27FC236}">
                <a16:creationId xmlns:a16="http://schemas.microsoft.com/office/drawing/2014/main" id="{CC06F64F-3F31-4C73-BA40-D83E3CFC6DA3}"/>
              </a:ext>
            </a:extLst>
          </p:cNvPr>
          <p:cNvSpPr>
            <a:spLocks noGrp="1"/>
          </p:cNvSpPr>
          <p:nvPr>
            <p:ph type="sldNum" sz="quarter" idx="12"/>
          </p:nvPr>
        </p:nvSpPr>
        <p:spPr/>
        <p:txBody>
          <a:bodyPr>
            <a:normAutofit lnSpcReduction="10000"/>
          </a:bodyPr>
          <a:lstStyle/>
          <a:p>
            <a:fld id="{6165BD2A-07D0-4D48-9DE3-94D0CBF9AFAE}" type="slidenum">
              <a:rPr lang="fi-FI" smtClean="0"/>
              <a:t>11</a:t>
            </a:fld>
            <a:endParaRPr lang="fi-FI"/>
          </a:p>
        </p:txBody>
      </p:sp>
    </p:spTree>
    <p:extLst>
      <p:ext uri="{BB962C8B-B14F-4D97-AF65-F5344CB8AC3E}">
        <p14:creationId xmlns:p14="http://schemas.microsoft.com/office/powerpoint/2010/main" val="24905508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9E099E5-1E60-494A-BD7A-34047B4C0E11}"/>
              </a:ext>
            </a:extLst>
          </p:cNvPr>
          <p:cNvSpPr>
            <a:spLocks noGrp="1"/>
          </p:cNvSpPr>
          <p:nvPr>
            <p:ph type="title"/>
          </p:nvPr>
        </p:nvSpPr>
        <p:spPr>
          <a:xfrm>
            <a:off x="678214" y="261645"/>
            <a:ext cx="9692640" cy="1325562"/>
          </a:xfrm>
        </p:spPr>
        <p:txBody>
          <a:bodyPr>
            <a:normAutofit/>
          </a:bodyPr>
          <a:lstStyle/>
          <a:p>
            <a:r>
              <a:rPr lang="fi-FI" sz="3200" dirty="0"/>
              <a:t>Mökki ja sen ominaisuudet</a:t>
            </a:r>
            <a:br>
              <a:rPr lang="fi-FI" sz="3600" dirty="0"/>
            </a:br>
            <a:endParaRPr lang="fi-FI" sz="3600" dirty="0"/>
          </a:p>
        </p:txBody>
      </p:sp>
      <p:sp>
        <p:nvSpPr>
          <p:cNvPr id="3" name="Tekstin paikkamerkki 2">
            <a:extLst>
              <a:ext uri="{FF2B5EF4-FFF2-40B4-BE49-F238E27FC236}">
                <a16:creationId xmlns:a16="http://schemas.microsoft.com/office/drawing/2014/main" id="{404BD4DC-9EDC-4C12-9B98-43B0F7A06815}"/>
              </a:ext>
            </a:extLst>
          </p:cNvPr>
          <p:cNvSpPr>
            <a:spLocks noGrp="1"/>
          </p:cNvSpPr>
          <p:nvPr>
            <p:ph type="body" idx="1"/>
          </p:nvPr>
        </p:nvSpPr>
        <p:spPr>
          <a:xfrm>
            <a:off x="678214" y="1599441"/>
            <a:ext cx="4480560" cy="731520"/>
          </a:xfrm>
        </p:spPr>
        <p:txBody>
          <a:bodyPr/>
          <a:lstStyle/>
          <a:p>
            <a:r>
              <a:rPr lang="fi-FI" dirty="0"/>
              <a:t>Mökin sijainti</a:t>
            </a:r>
          </a:p>
          <a:p>
            <a:endParaRPr lang="fi-FI" dirty="0"/>
          </a:p>
        </p:txBody>
      </p:sp>
      <p:sp>
        <p:nvSpPr>
          <p:cNvPr id="8" name="Sisällön paikkamerkki 7">
            <a:extLst>
              <a:ext uri="{FF2B5EF4-FFF2-40B4-BE49-F238E27FC236}">
                <a16:creationId xmlns:a16="http://schemas.microsoft.com/office/drawing/2014/main" id="{F16BA526-234F-49E8-A046-5DE04735129C}"/>
              </a:ext>
            </a:extLst>
          </p:cNvPr>
          <p:cNvSpPr>
            <a:spLocks noGrp="1"/>
          </p:cNvSpPr>
          <p:nvPr>
            <p:ph sz="quarter" idx="4"/>
          </p:nvPr>
        </p:nvSpPr>
        <p:spPr>
          <a:xfrm>
            <a:off x="5741988" y="2251996"/>
            <a:ext cx="4982237" cy="3664650"/>
          </a:xfrm>
        </p:spPr>
        <p:txBody>
          <a:bodyPr>
            <a:normAutofit lnSpcReduction="10000"/>
          </a:bodyPr>
          <a:lstStyle/>
          <a:p>
            <a:r>
              <a:rPr lang="fi-FI" sz="1700" dirty="0"/>
              <a:t>Mökeistä noin puolet (50,7 %) sijaitsee 16–30 kilometrin päässä Ruoveden keskustasta. Alle viiden kilometrin etäisyydellä Ruoveden keskustasta on vain 13,0 % mökeistä. </a:t>
            </a:r>
          </a:p>
          <a:p>
            <a:r>
              <a:rPr lang="fi-FI" sz="1700" dirty="0"/>
              <a:t>Mökeistä 91,2 prosentille menee tie, saaressa mökeistä sijaitsee 12,8 % ja oma ranta löytyy 81,5 prosentilta mökeistä. </a:t>
            </a:r>
          </a:p>
          <a:p>
            <a:endParaRPr lang="fi-FI" sz="1700" dirty="0"/>
          </a:p>
          <a:p>
            <a:r>
              <a:rPr lang="fi-FI" sz="1400" dirty="0"/>
              <a:t>Vuonna 2014 taas 35 prosentilla mökki sijaitsi 16–20 kilometrin päässä Ruoveden keskustasta, ja</a:t>
            </a:r>
          </a:p>
          <a:p>
            <a:r>
              <a:rPr lang="fi-FI" sz="1400" dirty="0"/>
              <a:t>15 prosentilla mökki sijaitsi saaressa ja 87 prosentilla oli oma ranta. (Heinonen &amp; Kivi)</a:t>
            </a:r>
            <a:endParaRPr lang="fi-FI" dirty="0"/>
          </a:p>
        </p:txBody>
      </p:sp>
      <p:sp>
        <p:nvSpPr>
          <p:cNvPr id="4" name="Alatunnisteen paikkamerkki 3">
            <a:extLst>
              <a:ext uri="{FF2B5EF4-FFF2-40B4-BE49-F238E27FC236}">
                <a16:creationId xmlns:a16="http://schemas.microsoft.com/office/drawing/2014/main" id="{933DC740-BD66-437E-8F2D-27E38419F470}"/>
              </a:ext>
            </a:extLst>
          </p:cNvPr>
          <p:cNvSpPr>
            <a:spLocks noGrp="1"/>
          </p:cNvSpPr>
          <p:nvPr>
            <p:ph type="ftr" sz="quarter" idx="11"/>
          </p:nvPr>
        </p:nvSpPr>
        <p:spPr/>
        <p:txBody>
          <a:bodyPr/>
          <a:lstStyle/>
          <a:p>
            <a:r>
              <a:rPr lang="fi-FI"/>
              <a:t>© 2021 Katja Laitinen &amp; Jari Tamminen</a:t>
            </a:r>
          </a:p>
        </p:txBody>
      </p:sp>
      <p:pic>
        <p:nvPicPr>
          <p:cNvPr id="9" name="Sisällön paikkamerkki 14">
            <a:extLst>
              <a:ext uri="{FF2B5EF4-FFF2-40B4-BE49-F238E27FC236}">
                <a16:creationId xmlns:a16="http://schemas.microsoft.com/office/drawing/2014/main" id="{B27B8037-D92B-4E1C-9471-6123D7D6EEC0}"/>
              </a:ext>
            </a:extLst>
          </p:cNvPr>
          <p:cNvPicPr>
            <a:picLocks noGrp="1" noChangeAspect="1"/>
          </p:cNvPicPr>
          <p:nvPr>
            <p:ph sz="half" idx="2"/>
          </p:nvPr>
        </p:nvPicPr>
        <p:blipFill>
          <a:blip r:embed="rId2"/>
          <a:stretch>
            <a:fillRect/>
          </a:stretch>
        </p:blipFill>
        <p:spPr>
          <a:xfrm>
            <a:off x="394129" y="2507550"/>
            <a:ext cx="5347859" cy="3153543"/>
          </a:xfrm>
        </p:spPr>
      </p:pic>
      <p:sp>
        <p:nvSpPr>
          <p:cNvPr id="5" name="Dian numeron paikkamerkki 4">
            <a:extLst>
              <a:ext uri="{FF2B5EF4-FFF2-40B4-BE49-F238E27FC236}">
                <a16:creationId xmlns:a16="http://schemas.microsoft.com/office/drawing/2014/main" id="{4C5DE9E0-63D1-4BD3-AE22-A1133B2BE5B9}"/>
              </a:ext>
            </a:extLst>
          </p:cNvPr>
          <p:cNvSpPr>
            <a:spLocks noGrp="1"/>
          </p:cNvSpPr>
          <p:nvPr>
            <p:ph type="sldNum" sz="quarter" idx="12"/>
          </p:nvPr>
        </p:nvSpPr>
        <p:spPr/>
        <p:txBody>
          <a:bodyPr>
            <a:normAutofit lnSpcReduction="10000"/>
          </a:bodyPr>
          <a:lstStyle/>
          <a:p>
            <a:fld id="{6165BD2A-07D0-4D48-9DE3-94D0CBF9AFAE}" type="slidenum">
              <a:rPr lang="fi-FI" smtClean="0"/>
              <a:t>12</a:t>
            </a:fld>
            <a:endParaRPr lang="fi-FI"/>
          </a:p>
        </p:txBody>
      </p:sp>
    </p:spTree>
    <p:extLst>
      <p:ext uri="{BB962C8B-B14F-4D97-AF65-F5344CB8AC3E}">
        <p14:creationId xmlns:p14="http://schemas.microsoft.com/office/powerpoint/2010/main" val="10001235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9E099E5-1E60-494A-BD7A-34047B4C0E11}"/>
              </a:ext>
            </a:extLst>
          </p:cNvPr>
          <p:cNvSpPr>
            <a:spLocks noGrp="1"/>
          </p:cNvSpPr>
          <p:nvPr>
            <p:ph type="title"/>
          </p:nvPr>
        </p:nvSpPr>
        <p:spPr>
          <a:xfrm>
            <a:off x="674703" y="296377"/>
            <a:ext cx="9692640" cy="1325562"/>
          </a:xfrm>
        </p:spPr>
        <p:txBody>
          <a:bodyPr>
            <a:normAutofit/>
          </a:bodyPr>
          <a:lstStyle/>
          <a:p>
            <a:r>
              <a:rPr lang="fi-FI" sz="3200" dirty="0"/>
              <a:t>Mökki ja sen ominaisuudet</a:t>
            </a:r>
            <a:br>
              <a:rPr lang="fi-FI" sz="3600" dirty="0"/>
            </a:br>
            <a:endParaRPr lang="fi-FI" sz="3600" dirty="0"/>
          </a:p>
        </p:txBody>
      </p:sp>
      <p:sp>
        <p:nvSpPr>
          <p:cNvPr id="3" name="Tekstin paikkamerkki 2">
            <a:extLst>
              <a:ext uri="{FF2B5EF4-FFF2-40B4-BE49-F238E27FC236}">
                <a16:creationId xmlns:a16="http://schemas.microsoft.com/office/drawing/2014/main" id="{404BD4DC-9EDC-4C12-9B98-43B0F7A06815}"/>
              </a:ext>
            </a:extLst>
          </p:cNvPr>
          <p:cNvSpPr>
            <a:spLocks noGrp="1"/>
          </p:cNvSpPr>
          <p:nvPr>
            <p:ph type="body" idx="1"/>
          </p:nvPr>
        </p:nvSpPr>
        <p:spPr>
          <a:xfrm>
            <a:off x="674703" y="1804867"/>
            <a:ext cx="4480560" cy="731520"/>
          </a:xfrm>
        </p:spPr>
        <p:txBody>
          <a:bodyPr/>
          <a:lstStyle/>
          <a:p>
            <a:r>
              <a:rPr lang="fi-FI" dirty="0"/>
              <a:t>Hankinta-ajankohta</a:t>
            </a:r>
          </a:p>
          <a:p>
            <a:endParaRPr lang="fi-FI" dirty="0"/>
          </a:p>
        </p:txBody>
      </p:sp>
      <p:sp>
        <p:nvSpPr>
          <p:cNvPr id="4" name="Alatunnisteen paikkamerkki 3">
            <a:extLst>
              <a:ext uri="{FF2B5EF4-FFF2-40B4-BE49-F238E27FC236}">
                <a16:creationId xmlns:a16="http://schemas.microsoft.com/office/drawing/2014/main" id="{01E668BE-7A7C-4628-997E-0F3153027A91}"/>
              </a:ext>
            </a:extLst>
          </p:cNvPr>
          <p:cNvSpPr>
            <a:spLocks noGrp="1"/>
          </p:cNvSpPr>
          <p:nvPr>
            <p:ph type="ftr" sz="quarter" idx="11"/>
          </p:nvPr>
        </p:nvSpPr>
        <p:spPr/>
        <p:txBody>
          <a:bodyPr/>
          <a:lstStyle/>
          <a:p>
            <a:r>
              <a:rPr lang="fi-FI"/>
              <a:t>© 2021 Katja Laitinen &amp; Jari Tamminen</a:t>
            </a:r>
          </a:p>
        </p:txBody>
      </p:sp>
      <p:sp>
        <p:nvSpPr>
          <p:cNvPr id="9" name="Sisällön paikkamerkki 8">
            <a:extLst>
              <a:ext uri="{FF2B5EF4-FFF2-40B4-BE49-F238E27FC236}">
                <a16:creationId xmlns:a16="http://schemas.microsoft.com/office/drawing/2014/main" id="{4B6AC0E8-50B1-4E21-B715-61C1EE3C3DAD}"/>
              </a:ext>
            </a:extLst>
          </p:cNvPr>
          <p:cNvSpPr>
            <a:spLocks noGrp="1"/>
          </p:cNvSpPr>
          <p:nvPr>
            <p:ph sz="quarter" idx="4"/>
          </p:nvPr>
        </p:nvSpPr>
        <p:spPr>
          <a:xfrm>
            <a:off x="6096000" y="2299431"/>
            <a:ext cx="4480560" cy="1502979"/>
          </a:xfrm>
        </p:spPr>
        <p:txBody>
          <a:bodyPr>
            <a:normAutofit lnSpcReduction="10000"/>
          </a:bodyPr>
          <a:lstStyle/>
          <a:p>
            <a:r>
              <a:rPr lang="fi-FI" sz="1700" dirty="0"/>
              <a:t>Vastaajista 59,2 % oli hankkinut mökkinsä 2000-luvulla (18,1 % vuoden 2015 jälkeen). Vastaavasti pitkään omistuksessa olleita ennen vuotta 1970 hankittuja mökkejä oli 11,0 prosentilla vastaajista.</a:t>
            </a:r>
          </a:p>
          <a:p>
            <a:endParaRPr lang="fi-FI" sz="1600" dirty="0"/>
          </a:p>
        </p:txBody>
      </p:sp>
      <p:pic>
        <p:nvPicPr>
          <p:cNvPr id="12" name="Sisällön paikkamerkki 10">
            <a:extLst>
              <a:ext uri="{FF2B5EF4-FFF2-40B4-BE49-F238E27FC236}">
                <a16:creationId xmlns:a16="http://schemas.microsoft.com/office/drawing/2014/main" id="{9ADA90C6-1A88-4756-959C-1FB4BC4E2848}"/>
              </a:ext>
            </a:extLst>
          </p:cNvPr>
          <p:cNvPicPr>
            <a:picLocks noGrp="1" noChangeAspect="1"/>
          </p:cNvPicPr>
          <p:nvPr>
            <p:ph sz="half" idx="2"/>
          </p:nvPr>
        </p:nvPicPr>
        <p:blipFill>
          <a:blip r:embed="rId2"/>
          <a:stretch>
            <a:fillRect/>
          </a:stretch>
        </p:blipFill>
        <p:spPr>
          <a:xfrm>
            <a:off x="533256" y="2719315"/>
            <a:ext cx="5067285" cy="2988093"/>
          </a:xfrm>
        </p:spPr>
      </p:pic>
      <p:pic>
        <p:nvPicPr>
          <p:cNvPr id="13" name="Kuva 12">
            <a:extLst>
              <a:ext uri="{FF2B5EF4-FFF2-40B4-BE49-F238E27FC236}">
                <a16:creationId xmlns:a16="http://schemas.microsoft.com/office/drawing/2014/main" id="{04A48B62-ED66-46F7-94C6-6AA867B8D17E}"/>
              </a:ext>
            </a:extLst>
          </p:cNvPr>
          <p:cNvPicPr>
            <a:picLocks noChangeAspect="1"/>
          </p:cNvPicPr>
          <p:nvPr/>
        </p:nvPicPr>
        <p:blipFill>
          <a:blip r:embed="rId3"/>
          <a:stretch>
            <a:fillRect/>
          </a:stretch>
        </p:blipFill>
        <p:spPr>
          <a:xfrm>
            <a:off x="6294266" y="4479903"/>
            <a:ext cx="3937291" cy="1502979"/>
          </a:xfrm>
          <a:prstGeom prst="rect">
            <a:avLst/>
          </a:prstGeom>
        </p:spPr>
      </p:pic>
      <p:sp>
        <p:nvSpPr>
          <p:cNvPr id="14" name="Tekstiruutu 13">
            <a:extLst>
              <a:ext uri="{FF2B5EF4-FFF2-40B4-BE49-F238E27FC236}">
                <a16:creationId xmlns:a16="http://schemas.microsoft.com/office/drawing/2014/main" id="{AFC69C9D-F087-4B69-A6E1-091FFD6C9183}"/>
              </a:ext>
            </a:extLst>
          </p:cNvPr>
          <p:cNvSpPr txBox="1"/>
          <p:nvPr/>
        </p:nvSpPr>
        <p:spPr>
          <a:xfrm>
            <a:off x="6320900" y="4240784"/>
            <a:ext cx="4410427" cy="584775"/>
          </a:xfrm>
          <a:prstGeom prst="rect">
            <a:avLst/>
          </a:prstGeom>
          <a:noFill/>
        </p:spPr>
        <p:txBody>
          <a:bodyPr wrap="square" rtlCol="0">
            <a:spAutoFit/>
          </a:bodyPr>
          <a:lstStyle/>
          <a:p>
            <a:r>
              <a:rPr lang="fi-FI" sz="1400" dirty="0">
                <a:latin typeface="Arial" panose="020B0604020202020204" pitchFamily="34" charset="0"/>
                <a:cs typeface="Arial" panose="020B0604020202020204" pitchFamily="34" charset="0"/>
              </a:rPr>
              <a:t>Vuonna 2014 - % kaikista mökeistä (</a:t>
            </a:r>
            <a:r>
              <a:rPr lang="fi-FI" sz="1400" dirty="0" err="1">
                <a:latin typeface="Arial" panose="020B0604020202020204" pitchFamily="34" charset="0"/>
                <a:cs typeface="Arial" panose="020B0604020202020204" pitchFamily="34" charset="0"/>
              </a:rPr>
              <a:t>Kulla</a:t>
            </a:r>
            <a:r>
              <a:rPr lang="fi-FI" sz="1400" dirty="0">
                <a:latin typeface="Arial" panose="020B0604020202020204" pitchFamily="34" charset="0"/>
                <a:cs typeface="Arial" panose="020B0604020202020204" pitchFamily="34" charset="0"/>
              </a:rPr>
              <a:t>)</a:t>
            </a:r>
          </a:p>
          <a:p>
            <a:endParaRPr lang="fi-FI" dirty="0"/>
          </a:p>
        </p:txBody>
      </p:sp>
      <p:sp>
        <p:nvSpPr>
          <p:cNvPr id="5" name="Dian numeron paikkamerkki 4">
            <a:extLst>
              <a:ext uri="{FF2B5EF4-FFF2-40B4-BE49-F238E27FC236}">
                <a16:creationId xmlns:a16="http://schemas.microsoft.com/office/drawing/2014/main" id="{6CB4F4EF-84D8-4888-B3DB-54A54CDF5355}"/>
              </a:ext>
            </a:extLst>
          </p:cNvPr>
          <p:cNvSpPr>
            <a:spLocks noGrp="1"/>
          </p:cNvSpPr>
          <p:nvPr>
            <p:ph type="sldNum" sz="quarter" idx="12"/>
          </p:nvPr>
        </p:nvSpPr>
        <p:spPr/>
        <p:txBody>
          <a:bodyPr>
            <a:normAutofit lnSpcReduction="10000"/>
          </a:bodyPr>
          <a:lstStyle/>
          <a:p>
            <a:fld id="{6165BD2A-07D0-4D48-9DE3-94D0CBF9AFAE}" type="slidenum">
              <a:rPr lang="fi-FI" smtClean="0"/>
              <a:t>13</a:t>
            </a:fld>
            <a:endParaRPr lang="fi-FI"/>
          </a:p>
        </p:txBody>
      </p:sp>
    </p:spTree>
    <p:extLst>
      <p:ext uri="{BB962C8B-B14F-4D97-AF65-F5344CB8AC3E}">
        <p14:creationId xmlns:p14="http://schemas.microsoft.com/office/powerpoint/2010/main" val="28163175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9E099E5-1E60-494A-BD7A-34047B4C0E11}"/>
              </a:ext>
            </a:extLst>
          </p:cNvPr>
          <p:cNvSpPr>
            <a:spLocks noGrp="1"/>
          </p:cNvSpPr>
          <p:nvPr>
            <p:ph type="title"/>
          </p:nvPr>
        </p:nvSpPr>
        <p:spPr>
          <a:xfrm>
            <a:off x="612560" y="229675"/>
            <a:ext cx="9692640" cy="1325562"/>
          </a:xfrm>
        </p:spPr>
        <p:txBody>
          <a:bodyPr>
            <a:normAutofit/>
          </a:bodyPr>
          <a:lstStyle/>
          <a:p>
            <a:r>
              <a:rPr lang="fi-FI" sz="3200" dirty="0"/>
              <a:t>Mökki ja sen ominaisuudet</a:t>
            </a:r>
            <a:br>
              <a:rPr lang="fi-FI" sz="3600" dirty="0"/>
            </a:br>
            <a:endParaRPr lang="fi-FI" sz="3600" dirty="0"/>
          </a:p>
        </p:txBody>
      </p:sp>
      <p:sp>
        <p:nvSpPr>
          <p:cNvPr id="3" name="Tekstin paikkamerkki 2">
            <a:extLst>
              <a:ext uri="{FF2B5EF4-FFF2-40B4-BE49-F238E27FC236}">
                <a16:creationId xmlns:a16="http://schemas.microsoft.com/office/drawing/2014/main" id="{404BD4DC-9EDC-4C12-9B98-43B0F7A06815}"/>
              </a:ext>
            </a:extLst>
          </p:cNvPr>
          <p:cNvSpPr>
            <a:spLocks noGrp="1"/>
          </p:cNvSpPr>
          <p:nvPr>
            <p:ph type="body" idx="1"/>
          </p:nvPr>
        </p:nvSpPr>
        <p:spPr>
          <a:xfrm>
            <a:off x="612560" y="1555237"/>
            <a:ext cx="4480560" cy="731520"/>
          </a:xfrm>
        </p:spPr>
        <p:txBody>
          <a:bodyPr/>
          <a:lstStyle/>
          <a:p>
            <a:r>
              <a:rPr lang="fi-FI" dirty="0"/>
              <a:t>Rakennusajankohta</a:t>
            </a:r>
          </a:p>
        </p:txBody>
      </p:sp>
      <p:sp>
        <p:nvSpPr>
          <p:cNvPr id="4" name="Alatunnisteen paikkamerkki 3">
            <a:extLst>
              <a:ext uri="{FF2B5EF4-FFF2-40B4-BE49-F238E27FC236}">
                <a16:creationId xmlns:a16="http://schemas.microsoft.com/office/drawing/2014/main" id="{82867D5B-645D-4901-8464-94C4552D6DAB}"/>
              </a:ext>
            </a:extLst>
          </p:cNvPr>
          <p:cNvSpPr>
            <a:spLocks noGrp="1"/>
          </p:cNvSpPr>
          <p:nvPr>
            <p:ph type="ftr" sz="quarter" idx="11"/>
          </p:nvPr>
        </p:nvSpPr>
        <p:spPr/>
        <p:txBody>
          <a:bodyPr/>
          <a:lstStyle/>
          <a:p>
            <a:r>
              <a:rPr lang="fi-FI"/>
              <a:t>© 2021 Katja Laitinen &amp; Jari Tamminen</a:t>
            </a:r>
          </a:p>
        </p:txBody>
      </p:sp>
      <p:sp>
        <p:nvSpPr>
          <p:cNvPr id="9" name="Sisällön paikkamerkki 8">
            <a:extLst>
              <a:ext uri="{FF2B5EF4-FFF2-40B4-BE49-F238E27FC236}">
                <a16:creationId xmlns:a16="http://schemas.microsoft.com/office/drawing/2014/main" id="{FE627E88-0639-4334-9FCE-FB0A80C78965}"/>
              </a:ext>
            </a:extLst>
          </p:cNvPr>
          <p:cNvSpPr>
            <a:spLocks noGrp="1"/>
          </p:cNvSpPr>
          <p:nvPr>
            <p:ph sz="quarter" idx="4"/>
          </p:nvPr>
        </p:nvSpPr>
        <p:spPr>
          <a:xfrm>
            <a:off x="6329778" y="2229481"/>
            <a:ext cx="4456592" cy="1709343"/>
          </a:xfrm>
        </p:spPr>
        <p:txBody>
          <a:bodyPr>
            <a:normAutofit lnSpcReduction="10000"/>
          </a:bodyPr>
          <a:lstStyle/>
          <a:p>
            <a:r>
              <a:rPr lang="fi-FI" sz="1700" dirty="0"/>
              <a:t>Mökeistä 27,8 % oli rakennettu ennen vuotta 1960 eli hyvin vanhoja mökkejä on vielä runsaasti käytössä.</a:t>
            </a:r>
          </a:p>
          <a:p>
            <a:r>
              <a:rPr lang="fi-FI" sz="1700" dirty="0"/>
              <a:t>Vastaavasti 2000-luvulla rakennettuja mökkejä oli 21,5 % (vuoden 2015 jälkeen valmistuneita 3,7 %). </a:t>
            </a:r>
          </a:p>
          <a:p>
            <a:endParaRPr lang="fi-FI" sz="1700" dirty="0"/>
          </a:p>
        </p:txBody>
      </p:sp>
      <p:pic>
        <p:nvPicPr>
          <p:cNvPr id="12" name="Sisällön paikkamerkki 17">
            <a:extLst>
              <a:ext uri="{FF2B5EF4-FFF2-40B4-BE49-F238E27FC236}">
                <a16:creationId xmlns:a16="http://schemas.microsoft.com/office/drawing/2014/main" id="{ABF39B56-067A-44DC-BE04-9D41A49CA9A3}"/>
              </a:ext>
            </a:extLst>
          </p:cNvPr>
          <p:cNvPicPr>
            <a:picLocks noGrp="1" noChangeAspect="1"/>
          </p:cNvPicPr>
          <p:nvPr>
            <p:ph sz="half" idx="2"/>
          </p:nvPr>
        </p:nvPicPr>
        <p:blipFill>
          <a:blip r:embed="rId2"/>
          <a:stretch>
            <a:fillRect/>
          </a:stretch>
        </p:blipFill>
        <p:spPr>
          <a:xfrm>
            <a:off x="435007" y="2531654"/>
            <a:ext cx="5306982" cy="3129439"/>
          </a:xfrm>
        </p:spPr>
      </p:pic>
      <p:pic>
        <p:nvPicPr>
          <p:cNvPr id="13" name="Kuva 12">
            <a:extLst>
              <a:ext uri="{FF2B5EF4-FFF2-40B4-BE49-F238E27FC236}">
                <a16:creationId xmlns:a16="http://schemas.microsoft.com/office/drawing/2014/main" id="{6878551E-4975-4475-B5C9-D75646D4F88A}"/>
              </a:ext>
            </a:extLst>
          </p:cNvPr>
          <p:cNvPicPr>
            <a:picLocks noChangeAspect="1"/>
          </p:cNvPicPr>
          <p:nvPr/>
        </p:nvPicPr>
        <p:blipFill>
          <a:blip r:embed="rId3"/>
          <a:stretch>
            <a:fillRect/>
          </a:stretch>
        </p:blipFill>
        <p:spPr>
          <a:xfrm>
            <a:off x="6525086" y="4613068"/>
            <a:ext cx="3937291" cy="1502979"/>
          </a:xfrm>
          <a:prstGeom prst="rect">
            <a:avLst/>
          </a:prstGeom>
        </p:spPr>
      </p:pic>
      <p:sp>
        <p:nvSpPr>
          <p:cNvPr id="10" name="Tekstiruutu 9">
            <a:extLst>
              <a:ext uri="{FF2B5EF4-FFF2-40B4-BE49-F238E27FC236}">
                <a16:creationId xmlns:a16="http://schemas.microsoft.com/office/drawing/2014/main" id="{2260A454-CE4E-4027-B5BE-FCB5F8899F97}"/>
              </a:ext>
            </a:extLst>
          </p:cNvPr>
          <p:cNvSpPr txBox="1"/>
          <p:nvPr/>
        </p:nvSpPr>
        <p:spPr>
          <a:xfrm>
            <a:off x="6542844" y="4320680"/>
            <a:ext cx="3590632" cy="584775"/>
          </a:xfrm>
          <a:prstGeom prst="rect">
            <a:avLst/>
          </a:prstGeom>
          <a:noFill/>
        </p:spPr>
        <p:txBody>
          <a:bodyPr wrap="square" rtlCol="0">
            <a:spAutoFit/>
          </a:bodyPr>
          <a:lstStyle/>
          <a:p>
            <a:r>
              <a:rPr lang="fi-FI" sz="1400" dirty="0">
                <a:latin typeface="Arial" panose="020B0604020202020204" pitchFamily="34" charset="0"/>
                <a:cs typeface="Arial" panose="020B0604020202020204" pitchFamily="34" charset="0"/>
              </a:rPr>
              <a:t>Vuonna 2014 - % kaikista mökeistä (</a:t>
            </a:r>
            <a:r>
              <a:rPr lang="fi-FI" sz="1400" dirty="0" err="1">
                <a:latin typeface="Arial" panose="020B0604020202020204" pitchFamily="34" charset="0"/>
                <a:cs typeface="Arial" panose="020B0604020202020204" pitchFamily="34" charset="0"/>
              </a:rPr>
              <a:t>Kulla</a:t>
            </a:r>
            <a:r>
              <a:rPr lang="fi-FI" sz="1400" dirty="0">
                <a:latin typeface="Arial" panose="020B0604020202020204" pitchFamily="34" charset="0"/>
                <a:cs typeface="Arial" panose="020B0604020202020204" pitchFamily="34" charset="0"/>
              </a:rPr>
              <a:t>)</a:t>
            </a:r>
          </a:p>
          <a:p>
            <a:endParaRPr lang="fi-FI" dirty="0"/>
          </a:p>
        </p:txBody>
      </p:sp>
      <p:sp>
        <p:nvSpPr>
          <p:cNvPr id="5" name="Dian numeron paikkamerkki 4">
            <a:extLst>
              <a:ext uri="{FF2B5EF4-FFF2-40B4-BE49-F238E27FC236}">
                <a16:creationId xmlns:a16="http://schemas.microsoft.com/office/drawing/2014/main" id="{53E6D6E5-B18D-420E-BF15-4B10B55B8D36}"/>
              </a:ext>
            </a:extLst>
          </p:cNvPr>
          <p:cNvSpPr>
            <a:spLocks noGrp="1"/>
          </p:cNvSpPr>
          <p:nvPr>
            <p:ph type="sldNum" sz="quarter" idx="12"/>
          </p:nvPr>
        </p:nvSpPr>
        <p:spPr/>
        <p:txBody>
          <a:bodyPr>
            <a:normAutofit lnSpcReduction="10000"/>
          </a:bodyPr>
          <a:lstStyle/>
          <a:p>
            <a:fld id="{6165BD2A-07D0-4D48-9DE3-94D0CBF9AFAE}" type="slidenum">
              <a:rPr lang="fi-FI" smtClean="0"/>
              <a:t>14</a:t>
            </a:fld>
            <a:endParaRPr lang="fi-FI"/>
          </a:p>
        </p:txBody>
      </p:sp>
    </p:spTree>
    <p:extLst>
      <p:ext uri="{BB962C8B-B14F-4D97-AF65-F5344CB8AC3E}">
        <p14:creationId xmlns:p14="http://schemas.microsoft.com/office/powerpoint/2010/main" val="41969511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9E099E5-1E60-494A-BD7A-34047B4C0E11}"/>
              </a:ext>
            </a:extLst>
          </p:cNvPr>
          <p:cNvSpPr>
            <a:spLocks noGrp="1"/>
          </p:cNvSpPr>
          <p:nvPr>
            <p:ph type="title"/>
          </p:nvPr>
        </p:nvSpPr>
        <p:spPr>
          <a:xfrm>
            <a:off x="749236" y="241473"/>
            <a:ext cx="9692640" cy="1325562"/>
          </a:xfrm>
        </p:spPr>
        <p:txBody>
          <a:bodyPr>
            <a:normAutofit/>
          </a:bodyPr>
          <a:lstStyle/>
          <a:p>
            <a:r>
              <a:rPr lang="fi-FI" sz="3200" dirty="0"/>
              <a:t>Mökki ja sen ominaisuudet</a:t>
            </a:r>
            <a:br>
              <a:rPr lang="fi-FI" sz="3600" dirty="0"/>
            </a:br>
            <a:endParaRPr lang="fi-FI" sz="3600" dirty="0"/>
          </a:p>
        </p:txBody>
      </p:sp>
      <p:sp>
        <p:nvSpPr>
          <p:cNvPr id="3" name="Tekstin paikkamerkki 2">
            <a:extLst>
              <a:ext uri="{FF2B5EF4-FFF2-40B4-BE49-F238E27FC236}">
                <a16:creationId xmlns:a16="http://schemas.microsoft.com/office/drawing/2014/main" id="{404BD4DC-9EDC-4C12-9B98-43B0F7A06815}"/>
              </a:ext>
            </a:extLst>
          </p:cNvPr>
          <p:cNvSpPr>
            <a:spLocks noGrp="1"/>
          </p:cNvSpPr>
          <p:nvPr>
            <p:ph type="body" idx="1"/>
          </p:nvPr>
        </p:nvSpPr>
        <p:spPr>
          <a:xfrm>
            <a:off x="749236" y="1567035"/>
            <a:ext cx="4480560" cy="731520"/>
          </a:xfrm>
        </p:spPr>
        <p:txBody>
          <a:bodyPr/>
          <a:lstStyle/>
          <a:p>
            <a:r>
              <a:rPr lang="fi-FI" dirty="0"/>
              <a:t>Hankintatapa</a:t>
            </a:r>
          </a:p>
          <a:p>
            <a:endParaRPr lang="fi-FI" dirty="0"/>
          </a:p>
        </p:txBody>
      </p:sp>
      <p:sp>
        <p:nvSpPr>
          <p:cNvPr id="8" name="Sisällön paikkamerkki 7">
            <a:extLst>
              <a:ext uri="{FF2B5EF4-FFF2-40B4-BE49-F238E27FC236}">
                <a16:creationId xmlns:a16="http://schemas.microsoft.com/office/drawing/2014/main" id="{F16BA526-234F-49E8-A046-5DE04735129C}"/>
              </a:ext>
            </a:extLst>
          </p:cNvPr>
          <p:cNvSpPr>
            <a:spLocks noGrp="1"/>
          </p:cNvSpPr>
          <p:nvPr>
            <p:ph sz="quarter" idx="4"/>
          </p:nvPr>
        </p:nvSpPr>
        <p:spPr>
          <a:xfrm>
            <a:off x="6126480" y="2507550"/>
            <a:ext cx="4480560" cy="3271813"/>
          </a:xfrm>
        </p:spPr>
        <p:txBody>
          <a:bodyPr>
            <a:normAutofit/>
          </a:bodyPr>
          <a:lstStyle/>
          <a:p>
            <a:r>
              <a:rPr lang="fi-FI" sz="1700" dirty="0"/>
              <a:t>Mökin hankintatavoista yleisin oli ostaminen (34,3 %). Perimällä mökin oli saanut 31,4 % vastaajista ja itse rakentanut 23,2 %. </a:t>
            </a:r>
          </a:p>
          <a:p>
            <a:endParaRPr lang="fi-FI" sz="1600" dirty="0"/>
          </a:p>
          <a:p>
            <a:r>
              <a:rPr lang="fi-FI" sz="1400" dirty="0"/>
              <a:t>Vuonna 2014 ostettuja mökkejä oli 39 % ja rakennettuja 35 % (Heinonen &amp; Kivi).</a:t>
            </a:r>
          </a:p>
          <a:p>
            <a:endParaRPr lang="fi-FI" sz="1600" dirty="0"/>
          </a:p>
        </p:txBody>
      </p:sp>
      <p:sp>
        <p:nvSpPr>
          <p:cNvPr id="4" name="Alatunnisteen paikkamerkki 3">
            <a:extLst>
              <a:ext uri="{FF2B5EF4-FFF2-40B4-BE49-F238E27FC236}">
                <a16:creationId xmlns:a16="http://schemas.microsoft.com/office/drawing/2014/main" id="{883D6281-51C2-40D1-98DD-8F720F4A220E}"/>
              </a:ext>
            </a:extLst>
          </p:cNvPr>
          <p:cNvSpPr>
            <a:spLocks noGrp="1"/>
          </p:cNvSpPr>
          <p:nvPr>
            <p:ph type="ftr" sz="quarter" idx="11"/>
          </p:nvPr>
        </p:nvSpPr>
        <p:spPr/>
        <p:txBody>
          <a:bodyPr/>
          <a:lstStyle/>
          <a:p>
            <a:r>
              <a:rPr lang="fi-FI"/>
              <a:t>© 2021 Katja Laitinen &amp; Jari Tamminen</a:t>
            </a:r>
          </a:p>
        </p:txBody>
      </p:sp>
      <p:pic>
        <p:nvPicPr>
          <p:cNvPr id="9" name="Sisällön paikkamerkki 15">
            <a:extLst>
              <a:ext uri="{FF2B5EF4-FFF2-40B4-BE49-F238E27FC236}">
                <a16:creationId xmlns:a16="http://schemas.microsoft.com/office/drawing/2014/main" id="{700A0544-E767-4C2A-B9CA-42E1C7825D02}"/>
              </a:ext>
            </a:extLst>
          </p:cNvPr>
          <p:cNvPicPr>
            <a:picLocks noGrp="1" noChangeAspect="1"/>
          </p:cNvPicPr>
          <p:nvPr>
            <p:ph sz="half" idx="2"/>
          </p:nvPr>
        </p:nvPicPr>
        <p:blipFill>
          <a:blip r:embed="rId2"/>
          <a:stretch>
            <a:fillRect/>
          </a:stretch>
        </p:blipFill>
        <p:spPr>
          <a:xfrm>
            <a:off x="394129" y="2507550"/>
            <a:ext cx="5347859" cy="3153543"/>
          </a:xfrm>
        </p:spPr>
      </p:pic>
      <p:sp>
        <p:nvSpPr>
          <p:cNvPr id="5" name="Dian numeron paikkamerkki 4">
            <a:extLst>
              <a:ext uri="{FF2B5EF4-FFF2-40B4-BE49-F238E27FC236}">
                <a16:creationId xmlns:a16="http://schemas.microsoft.com/office/drawing/2014/main" id="{6036E045-6E47-411C-857D-8A35232180A1}"/>
              </a:ext>
            </a:extLst>
          </p:cNvPr>
          <p:cNvSpPr>
            <a:spLocks noGrp="1"/>
          </p:cNvSpPr>
          <p:nvPr>
            <p:ph type="sldNum" sz="quarter" idx="12"/>
          </p:nvPr>
        </p:nvSpPr>
        <p:spPr/>
        <p:txBody>
          <a:bodyPr>
            <a:normAutofit lnSpcReduction="10000"/>
          </a:bodyPr>
          <a:lstStyle/>
          <a:p>
            <a:fld id="{6165BD2A-07D0-4D48-9DE3-94D0CBF9AFAE}" type="slidenum">
              <a:rPr lang="fi-FI" smtClean="0"/>
              <a:t>15</a:t>
            </a:fld>
            <a:endParaRPr lang="fi-FI"/>
          </a:p>
        </p:txBody>
      </p:sp>
    </p:spTree>
    <p:extLst>
      <p:ext uri="{BB962C8B-B14F-4D97-AF65-F5344CB8AC3E}">
        <p14:creationId xmlns:p14="http://schemas.microsoft.com/office/powerpoint/2010/main" val="42811124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9E099E5-1E60-494A-BD7A-34047B4C0E11}"/>
              </a:ext>
            </a:extLst>
          </p:cNvPr>
          <p:cNvSpPr>
            <a:spLocks noGrp="1"/>
          </p:cNvSpPr>
          <p:nvPr>
            <p:ph type="title"/>
          </p:nvPr>
        </p:nvSpPr>
        <p:spPr>
          <a:xfrm>
            <a:off x="895668" y="359820"/>
            <a:ext cx="9692640" cy="1325562"/>
          </a:xfrm>
        </p:spPr>
        <p:txBody>
          <a:bodyPr>
            <a:normAutofit/>
          </a:bodyPr>
          <a:lstStyle/>
          <a:p>
            <a:r>
              <a:rPr lang="fi-FI" sz="3200" dirty="0"/>
              <a:t>Mökki ja sen ominaisuudet</a:t>
            </a:r>
            <a:br>
              <a:rPr lang="fi-FI" sz="3600" dirty="0"/>
            </a:br>
            <a:endParaRPr lang="fi-FI" sz="3600" dirty="0"/>
          </a:p>
        </p:txBody>
      </p:sp>
      <p:sp>
        <p:nvSpPr>
          <p:cNvPr id="3" name="Tekstin paikkamerkki 2">
            <a:extLst>
              <a:ext uri="{FF2B5EF4-FFF2-40B4-BE49-F238E27FC236}">
                <a16:creationId xmlns:a16="http://schemas.microsoft.com/office/drawing/2014/main" id="{404BD4DC-9EDC-4C12-9B98-43B0F7A06815}"/>
              </a:ext>
            </a:extLst>
          </p:cNvPr>
          <p:cNvSpPr>
            <a:spLocks noGrp="1"/>
          </p:cNvSpPr>
          <p:nvPr>
            <p:ph type="body" idx="1"/>
          </p:nvPr>
        </p:nvSpPr>
        <p:spPr>
          <a:xfrm>
            <a:off x="895668" y="1489183"/>
            <a:ext cx="4480560" cy="731520"/>
          </a:xfrm>
        </p:spPr>
        <p:txBody>
          <a:bodyPr/>
          <a:lstStyle/>
          <a:p>
            <a:r>
              <a:rPr lang="fi-FI" dirty="0"/>
              <a:t>Tontin koko</a:t>
            </a:r>
          </a:p>
        </p:txBody>
      </p:sp>
      <p:pic>
        <p:nvPicPr>
          <p:cNvPr id="10" name="Sisällön paikkamerkki 9">
            <a:extLst>
              <a:ext uri="{FF2B5EF4-FFF2-40B4-BE49-F238E27FC236}">
                <a16:creationId xmlns:a16="http://schemas.microsoft.com/office/drawing/2014/main" id="{A5C62983-468F-4762-87F8-C054F84BD5DB}"/>
              </a:ext>
            </a:extLst>
          </p:cNvPr>
          <p:cNvPicPr>
            <a:picLocks noGrp="1" noChangeAspect="1"/>
          </p:cNvPicPr>
          <p:nvPr>
            <p:ph sz="half" idx="2"/>
          </p:nvPr>
        </p:nvPicPr>
        <p:blipFill>
          <a:blip r:embed="rId2"/>
          <a:stretch>
            <a:fillRect/>
          </a:stretch>
        </p:blipFill>
        <p:spPr>
          <a:xfrm>
            <a:off x="544767" y="2627790"/>
            <a:ext cx="5143953" cy="3033303"/>
          </a:xfrm>
        </p:spPr>
      </p:pic>
      <p:sp>
        <p:nvSpPr>
          <p:cNvPr id="4" name="Alatunnisteen paikkamerkki 3">
            <a:extLst>
              <a:ext uri="{FF2B5EF4-FFF2-40B4-BE49-F238E27FC236}">
                <a16:creationId xmlns:a16="http://schemas.microsoft.com/office/drawing/2014/main" id="{91443F5B-159E-42A6-9498-44FBD92B8713}"/>
              </a:ext>
            </a:extLst>
          </p:cNvPr>
          <p:cNvSpPr>
            <a:spLocks noGrp="1"/>
          </p:cNvSpPr>
          <p:nvPr>
            <p:ph type="ftr" sz="quarter" idx="11"/>
          </p:nvPr>
        </p:nvSpPr>
        <p:spPr/>
        <p:txBody>
          <a:bodyPr/>
          <a:lstStyle/>
          <a:p>
            <a:r>
              <a:rPr lang="fi-FI"/>
              <a:t>© 2021 Katja Laitinen &amp; Jari Tamminen</a:t>
            </a:r>
          </a:p>
        </p:txBody>
      </p:sp>
      <p:sp>
        <p:nvSpPr>
          <p:cNvPr id="7" name="Sisällön paikkamerkki 6">
            <a:extLst>
              <a:ext uri="{FF2B5EF4-FFF2-40B4-BE49-F238E27FC236}">
                <a16:creationId xmlns:a16="http://schemas.microsoft.com/office/drawing/2014/main" id="{9502DEDF-005C-4D15-BD77-9009F47FB51A}"/>
              </a:ext>
            </a:extLst>
          </p:cNvPr>
          <p:cNvSpPr>
            <a:spLocks noGrp="1"/>
          </p:cNvSpPr>
          <p:nvPr>
            <p:ph sz="quarter" idx="4"/>
          </p:nvPr>
        </p:nvSpPr>
        <p:spPr>
          <a:xfrm>
            <a:off x="5832794" y="2712447"/>
            <a:ext cx="4952852" cy="3033303"/>
          </a:xfrm>
        </p:spPr>
        <p:txBody>
          <a:bodyPr>
            <a:normAutofit/>
          </a:bodyPr>
          <a:lstStyle/>
          <a:p>
            <a:r>
              <a:rPr lang="fi-FI" sz="1700" dirty="0"/>
              <a:t>Mökkitonteista 34,3 % oli kooltaan 0,3–0,5 hehtaaria. Alle 0,3 hehtaarin tontteja oli 15,9 % ja yli hehtaarin tontteja 28,0 %.</a:t>
            </a:r>
          </a:p>
          <a:p>
            <a:pPr marL="0" indent="0">
              <a:buNone/>
            </a:pPr>
            <a:endParaRPr lang="fi-FI" dirty="0"/>
          </a:p>
          <a:p>
            <a:r>
              <a:rPr lang="fi-FI" sz="1400" dirty="0"/>
              <a:t>Vuonna 2014 mökkitontin pinta-ala oli 0,3-0,5 hehtaaria 36 prosentilla vastanneista. Alle 0,3 hehtaarin mökkitontteja oli 24 % ja yli yhden hehtaarin tontteja 22 %. (Heinonen &amp; Kivi)</a:t>
            </a:r>
          </a:p>
        </p:txBody>
      </p:sp>
      <p:sp>
        <p:nvSpPr>
          <p:cNvPr id="5" name="Dian numeron paikkamerkki 4">
            <a:extLst>
              <a:ext uri="{FF2B5EF4-FFF2-40B4-BE49-F238E27FC236}">
                <a16:creationId xmlns:a16="http://schemas.microsoft.com/office/drawing/2014/main" id="{243F68A2-7FA0-406A-BDFD-9DD2F85C21EE}"/>
              </a:ext>
            </a:extLst>
          </p:cNvPr>
          <p:cNvSpPr>
            <a:spLocks noGrp="1"/>
          </p:cNvSpPr>
          <p:nvPr>
            <p:ph type="sldNum" sz="quarter" idx="12"/>
          </p:nvPr>
        </p:nvSpPr>
        <p:spPr/>
        <p:txBody>
          <a:bodyPr>
            <a:normAutofit lnSpcReduction="10000"/>
          </a:bodyPr>
          <a:lstStyle/>
          <a:p>
            <a:fld id="{6165BD2A-07D0-4D48-9DE3-94D0CBF9AFAE}" type="slidenum">
              <a:rPr lang="fi-FI" smtClean="0"/>
              <a:t>16</a:t>
            </a:fld>
            <a:endParaRPr lang="fi-FI"/>
          </a:p>
        </p:txBody>
      </p:sp>
    </p:spTree>
    <p:extLst>
      <p:ext uri="{BB962C8B-B14F-4D97-AF65-F5344CB8AC3E}">
        <p14:creationId xmlns:p14="http://schemas.microsoft.com/office/powerpoint/2010/main" val="19630773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9E099E5-1E60-494A-BD7A-34047B4C0E11}"/>
              </a:ext>
            </a:extLst>
          </p:cNvPr>
          <p:cNvSpPr>
            <a:spLocks noGrp="1"/>
          </p:cNvSpPr>
          <p:nvPr>
            <p:ph type="title"/>
          </p:nvPr>
        </p:nvSpPr>
        <p:spPr>
          <a:xfrm>
            <a:off x="790311" y="256864"/>
            <a:ext cx="9692640" cy="1325562"/>
          </a:xfrm>
        </p:spPr>
        <p:txBody>
          <a:bodyPr>
            <a:normAutofit/>
          </a:bodyPr>
          <a:lstStyle/>
          <a:p>
            <a:r>
              <a:rPr lang="fi-FI" sz="3200" dirty="0"/>
              <a:t>Mökki ja sen ominaisuudet</a:t>
            </a:r>
            <a:br>
              <a:rPr lang="fi-FI" sz="3600" dirty="0"/>
            </a:br>
            <a:endParaRPr lang="fi-FI" sz="3600" dirty="0"/>
          </a:p>
        </p:txBody>
      </p:sp>
      <p:sp>
        <p:nvSpPr>
          <p:cNvPr id="3" name="Tekstin paikkamerkki 2">
            <a:extLst>
              <a:ext uri="{FF2B5EF4-FFF2-40B4-BE49-F238E27FC236}">
                <a16:creationId xmlns:a16="http://schemas.microsoft.com/office/drawing/2014/main" id="{404BD4DC-9EDC-4C12-9B98-43B0F7A06815}"/>
              </a:ext>
            </a:extLst>
          </p:cNvPr>
          <p:cNvSpPr>
            <a:spLocks noGrp="1"/>
          </p:cNvSpPr>
          <p:nvPr>
            <p:ph type="body" idx="1"/>
          </p:nvPr>
        </p:nvSpPr>
        <p:spPr>
          <a:xfrm>
            <a:off x="790311" y="1820676"/>
            <a:ext cx="4480560" cy="731520"/>
          </a:xfrm>
        </p:spPr>
        <p:txBody>
          <a:bodyPr/>
          <a:lstStyle/>
          <a:p>
            <a:r>
              <a:rPr lang="fi-FI" dirty="0"/>
              <a:t>Kiinteistön kaikkien rakennusten yhteispinta-ala</a:t>
            </a:r>
          </a:p>
        </p:txBody>
      </p:sp>
      <p:sp>
        <p:nvSpPr>
          <p:cNvPr id="8" name="Sisällön paikkamerkki 7">
            <a:extLst>
              <a:ext uri="{FF2B5EF4-FFF2-40B4-BE49-F238E27FC236}">
                <a16:creationId xmlns:a16="http://schemas.microsoft.com/office/drawing/2014/main" id="{F16BA526-234F-49E8-A046-5DE04735129C}"/>
              </a:ext>
            </a:extLst>
          </p:cNvPr>
          <p:cNvSpPr>
            <a:spLocks noGrp="1"/>
          </p:cNvSpPr>
          <p:nvPr>
            <p:ph sz="quarter" idx="4"/>
          </p:nvPr>
        </p:nvSpPr>
        <p:spPr>
          <a:xfrm>
            <a:off x="6108192" y="2790447"/>
            <a:ext cx="4252049" cy="3051059"/>
          </a:xfrm>
        </p:spPr>
        <p:txBody>
          <a:bodyPr>
            <a:normAutofit/>
          </a:bodyPr>
          <a:lstStyle/>
          <a:p>
            <a:r>
              <a:rPr lang="fi-FI" sz="1700" dirty="0"/>
              <a:t>Yleisimmin mökkikiinteistön kaikkien rakennusten yhteispinta-ala oli välillä 61–90 m2. </a:t>
            </a:r>
          </a:p>
          <a:p>
            <a:endParaRPr lang="fi-FI" sz="1700" dirty="0"/>
          </a:p>
          <a:p>
            <a:r>
              <a:rPr lang="fi-FI" sz="1400" dirty="0"/>
              <a:t>Vuonna 2014 mökkikiinteistön kaikkien rakennusten yhteispinta-ala oli 31 prosentilla vastaajista välillä 30–60 m2 ja 29 prosentilla välillä 61–90 m2. (</a:t>
            </a:r>
            <a:r>
              <a:rPr lang="fi-FI" sz="1400" dirty="0" err="1"/>
              <a:t>Kulla</a:t>
            </a:r>
            <a:r>
              <a:rPr lang="fi-FI" sz="1400" dirty="0"/>
              <a:t>)</a:t>
            </a:r>
          </a:p>
        </p:txBody>
      </p:sp>
      <p:sp>
        <p:nvSpPr>
          <p:cNvPr id="4" name="Alatunnisteen paikkamerkki 3">
            <a:extLst>
              <a:ext uri="{FF2B5EF4-FFF2-40B4-BE49-F238E27FC236}">
                <a16:creationId xmlns:a16="http://schemas.microsoft.com/office/drawing/2014/main" id="{F43F84AF-A1FF-4953-BD9F-8A8A523E29F4}"/>
              </a:ext>
            </a:extLst>
          </p:cNvPr>
          <p:cNvSpPr>
            <a:spLocks noGrp="1"/>
          </p:cNvSpPr>
          <p:nvPr>
            <p:ph type="ftr" sz="quarter" idx="11"/>
          </p:nvPr>
        </p:nvSpPr>
        <p:spPr/>
        <p:txBody>
          <a:bodyPr/>
          <a:lstStyle/>
          <a:p>
            <a:r>
              <a:rPr lang="fi-FI"/>
              <a:t>© 2021 Katja Laitinen &amp; Jari Tamminen</a:t>
            </a:r>
          </a:p>
        </p:txBody>
      </p:sp>
      <p:pic>
        <p:nvPicPr>
          <p:cNvPr id="9" name="Sisällön paikkamerkki 11">
            <a:extLst>
              <a:ext uri="{FF2B5EF4-FFF2-40B4-BE49-F238E27FC236}">
                <a16:creationId xmlns:a16="http://schemas.microsoft.com/office/drawing/2014/main" id="{CDD2A213-75D2-48CE-9B26-84C7C4102D10}"/>
              </a:ext>
            </a:extLst>
          </p:cNvPr>
          <p:cNvPicPr>
            <a:picLocks noGrp="1" noChangeAspect="1"/>
          </p:cNvPicPr>
          <p:nvPr>
            <p:ph sz="half" idx="2"/>
          </p:nvPr>
        </p:nvPicPr>
        <p:blipFill>
          <a:blip r:embed="rId2"/>
          <a:stretch>
            <a:fillRect/>
          </a:stretch>
        </p:blipFill>
        <p:spPr>
          <a:xfrm>
            <a:off x="568370" y="2887297"/>
            <a:ext cx="5174062" cy="3051058"/>
          </a:xfrm>
        </p:spPr>
      </p:pic>
      <p:sp>
        <p:nvSpPr>
          <p:cNvPr id="5" name="Dian numeron paikkamerkki 4">
            <a:extLst>
              <a:ext uri="{FF2B5EF4-FFF2-40B4-BE49-F238E27FC236}">
                <a16:creationId xmlns:a16="http://schemas.microsoft.com/office/drawing/2014/main" id="{72C350FA-58D5-4D59-83C4-F53EC279810B}"/>
              </a:ext>
            </a:extLst>
          </p:cNvPr>
          <p:cNvSpPr>
            <a:spLocks noGrp="1"/>
          </p:cNvSpPr>
          <p:nvPr>
            <p:ph type="sldNum" sz="quarter" idx="12"/>
          </p:nvPr>
        </p:nvSpPr>
        <p:spPr/>
        <p:txBody>
          <a:bodyPr>
            <a:normAutofit lnSpcReduction="10000"/>
          </a:bodyPr>
          <a:lstStyle/>
          <a:p>
            <a:fld id="{6165BD2A-07D0-4D48-9DE3-94D0CBF9AFAE}" type="slidenum">
              <a:rPr lang="fi-FI" smtClean="0"/>
              <a:t>17</a:t>
            </a:fld>
            <a:endParaRPr lang="fi-FI"/>
          </a:p>
        </p:txBody>
      </p:sp>
    </p:spTree>
    <p:extLst>
      <p:ext uri="{BB962C8B-B14F-4D97-AF65-F5344CB8AC3E}">
        <p14:creationId xmlns:p14="http://schemas.microsoft.com/office/powerpoint/2010/main" val="13945205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9E099E5-1E60-494A-BD7A-34047B4C0E11}"/>
              </a:ext>
            </a:extLst>
          </p:cNvPr>
          <p:cNvSpPr>
            <a:spLocks noGrp="1"/>
          </p:cNvSpPr>
          <p:nvPr>
            <p:ph type="title"/>
          </p:nvPr>
        </p:nvSpPr>
        <p:spPr>
          <a:xfrm>
            <a:off x="577489" y="294739"/>
            <a:ext cx="9692640" cy="1325562"/>
          </a:xfrm>
        </p:spPr>
        <p:txBody>
          <a:bodyPr>
            <a:normAutofit/>
          </a:bodyPr>
          <a:lstStyle/>
          <a:p>
            <a:r>
              <a:rPr lang="fi-FI" sz="3200" dirty="0"/>
              <a:t>Mökki ja sen ominaisuudet</a:t>
            </a:r>
            <a:br>
              <a:rPr lang="fi-FI" sz="3600" dirty="0"/>
            </a:br>
            <a:endParaRPr lang="fi-FI" sz="3600" dirty="0"/>
          </a:p>
        </p:txBody>
      </p:sp>
      <p:sp>
        <p:nvSpPr>
          <p:cNvPr id="3" name="Tekstin paikkamerkki 2">
            <a:extLst>
              <a:ext uri="{FF2B5EF4-FFF2-40B4-BE49-F238E27FC236}">
                <a16:creationId xmlns:a16="http://schemas.microsoft.com/office/drawing/2014/main" id="{404BD4DC-9EDC-4C12-9B98-43B0F7A06815}"/>
              </a:ext>
            </a:extLst>
          </p:cNvPr>
          <p:cNvSpPr>
            <a:spLocks noGrp="1"/>
          </p:cNvSpPr>
          <p:nvPr>
            <p:ph type="body" idx="1"/>
          </p:nvPr>
        </p:nvSpPr>
        <p:spPr>
          <a:xfrm>
            <a:off x="577489" y="1673227"/>
            <a:ext cx="4480560" cy="731520"/>
          </a:xfrm>
        </p:spPr>
        <p:txBody>
          <a:bodyPr/>
          <a:lstStyle/>
          <a:p>
            <a:r>
              <a:rPr lang="fi-FI" dirty="0"/>
              <a:t>Erilliset rakennukset tontilla</a:t>
            </a:r>
          </a:p>
        </p:txBody>
      </p:sp>
      <p:sp>
        <p:nvSpPr>
          <p:cNvPr id="8" name="Sisällön paikkamerkki 7">
            <a:extLst>
              <a:ext uri="{FF2B5EF4-FFF2-40B4-BE49-F238E27FC236}">
                <a16:creationId xmlns:a16="http://schemas.microsoft.com/office/drawing/2014/main" id="{F16BA526-234F-49E8-A046-5DE04735129C}"/>
              </a:ext>
            </a:extLst>
          </p:cNvPr>
          <p:cNvSpPr>
            <a:spLocks noGrp="1"/>
          </p:cNvSpPr>
          <p:nvPr>
            <p:ph sz="quarter" idx="4"/>
          </p:nvPr>
        </p:nvSpPr>
        <p:spPr>
          <a:xfrm>
            <a:off x="6170867" y="2396774"/>
            <a:ext cx="4606623" cy="3664650"/>
          </a:xfrm>
        </p:spPr>
        <p:txBody>
          <a:bodyPr>
            <a:normAutofit/>
          </a:bodyPr>
          <a:lstStyle/>
          <a:p>
            <a:r>
              <a:rPr lang="fi-FI" sz="1700" dirty="0"/>
              <a:t>Suurimmalla osalla vastaajista oli mökkitontillaan mökki ja varasto/liiteri. Kohtaan muuta, mitä? - yleisimpiä vastauksia olivat autotalli/autokatos, navetta, leikkimökki sekä grillikatos. </a:t>
            </a:r>
          </a:p>
          <a:p>
            <a:endParaRPr lang="fi-FI" dirty="0"/>
          </a:p>
          <a:p>
            <a:r>
              <a:rPr lang="fi-FI" sz="1400" dirty="0"/>
              <a:t>Vuonna 2014 kyselyyn vastanneista suurimmalla osalla oli mökkitontillaan varasto tai liiteri. 85 prosentilla oli mökkitontillaan mökki. Muu, mikä? -kohtaan vastasi 5 % kaikista vastanneista. Näistä yleisimpiä olivat autotalli, venevaja, grillikota ja vierasmökki. (Heinonen &amp; Kivi)</a:t>
            </a:r>
          </a:p>
        </p:txBody>
      </p:sp>
      <p:sp>
        <p:nvSpPr>
          <p:cNvPr id="4" name="Alatunnisteen paikkamerkki 3">
            <a:extLst>
              <a:ext uri="{FF2B5EF4-FFF2-40B4-BE49-F238E27FC236}">
                <a16:creationId xmlns:a16="http://schemas.microsoft.com/office/drawing/2014/main" id="{F43F84AF-A1FF-4953-BD9F-8A8A523E29F4}"/>
              </a:ext>
            </a:extLst>
          </p:cNvPr>
          <p:cNvSpPr>
            <a:spLocks noGrp="1"/>
          </p:cNvSpPr>
          <p:nvPr>
            <p:ph type="ftr" sz="quarter" idx="11"/>
          </p:nvPr>
        </p:nvSpPr>
        <p:spPr/>
        <p:txBody>
          <a:bodyPr/>
          <a:lstStyle/>
          <a:p>
            <a:r>
              <a:rPr lang="fi-FI"/>
              <a:t>© 2021 Katja Laitinen &amp; Jari Tamminen</a:t>
            </a:r>
          </a:p>
        </p:txBody>
      </p:sp>
      <p:pic>
        <p:nvPicPr>
          <p:cNvPr id="9" name="Sisällön paikkamerkki 14">
            <a:extLst>
              <a:ext uri="{FF2B5EF4-FFF2-40B4-BE49-F238E27FC236}">
                <a16:creationId xmlns:a16="http://schemas.microsoft.com/office/drawing/2014/main" id="{42440F78-23F5-4473-B18B-E6057E79D5DC}"/>
              </a:ext>
            </a:extLst>
          </p:cNvPr>
          <p:cNvPicPr>
            <a:picLocks noGrp="1" noChangeAspect="1"/>
          </p:cNvPicPr>
          <p:nvPr>
            <p:ph sz="half" idx="2"/>
          </p:nvPr>
        </p:nvPicPr>
        <p:blipFill>
          <a:blip r:embed="rId2"/>
          <a:stretch>
            <a:fillRect/>
          </a:stretch>
        </p:blipFill>
        <p:spPr>
          <a:xfrm>
            <a:off x="639635" y="2820276"/>
            <a:ext cx="5164943" cy="2208660"/>
          </a:xfrm>
          <a:prstGeom prst="rect">
            <a:avLst/>
          </a:prstGeom>
        </p:spPr>
      </p:pic>
      <p:sp>
        <p:nvSpPr>
          <p:cNvPr id="5" name="Dian numeron paikkamerkki 4">
            <a:extLst>
              <a:ext uri="{FF2B5EF4-FFF2-40B4-BE49-F238E27FC236}">
                <a16:creationId xmlns:a16="http://schemas.microsoft.com/office/drawing/2014/main" id="{CA1321FB-31CD-43B2-B830-1CC40EB22FF5}"/>
              </a:ext>
            </a:extLst>
          </p:cNvPr>
          <p:cNvSpPr>
            <a:spLocks noGrp="1"/>
          </p:cNvSpPr>
          <p:nvPr>
            <p:ph type="sldNum" sz="quarter" idx="12"/>
          </p:nvPr>
        </p:nvSpPr>
        <p:spPr/>
        <p:txBody>
          <a:bodyPr>
            <a:normAutofit lnSpcReduction="10000"/>
          </a:bodyPr>
          <a:lstStyle/>
          <a:p>
            <a:fld id="{6165BD2A-07D0-4D48-9DE3-94D0CBF9AFAE}" type="slidenum">
              <a:rPr lang="fi-FI" smtClean="0"/>
              <a:t>18</a:t>
            </a:fld>
            <a:endParaRPr lang="fi-FI"/>
          </a:p>
        </p:txBody>
      </p:sp>
    </p:spTree>
    <p:extLst>
      <p:ext uri="{BB962C8B-B14F-4D97-AF65-F5344CB8AC3E}">
        <p14:creationId xmlns:p14="http://schemas.microsoft.com/office/powerpoint/2010/main" val="26217501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9E099E5-1E60-494A-BD7A-34047B4C0E11}"/>
              </a:ext>
            </a:extLst>
          </p:cNvPr>
          <p:cNvSpPr>
            <a:spLocks noGrp="1"/>
          </p:cNvSpPr>
          <p:nvPr>
            <p:ph type="title"/>
          </p:nvPr>
        </p:nvSpPr>
        <p:spPr>
          <a:xfrm>
            <a:off x="896112" y="312956"/>
            <a:ext cx="9692640" cy="1325562"/>
          </a:xfrm>
        </p:spPr>
        <p:txBody>
          <a:bodyPr>
            <a:normAutofit/>
          </a:bodyPr>
          <a:lstStyle/>
          <a:p>
            <a:r>
              <a:rPr lang="fi-FI" sz="3200" dirty="0"/>
              <a:t>Mökki ja sen ominaisuudet</a:t>
            </a:r>
            <a:br>
              <a:rPr lang="fi-FI" sz="3600" dirty="0"/>
            </a:br>
            <a:endParaRPr lang="fi-FI" sz="3600" dirty="0"/>
          </a:p>
        </p:txBody>
      </p:sp>
      <p:sp>
        <p:nvSpPr>
          <p:cNvPr id="3" name="Tekstin paikkamerkki 2">
            <a:extLst>
              <a:ext uri="{FF2B5EF4-FFF2-40B4-BE49-F238E27FC236}">
                <a16:creationId xmlns:a16="http://schemas.microsoft.com/office/drawing/2014/main" id="{404BD4DC-9EDC-4C12-9B98-43B0F7A06815}"/>
              </a:ext>
            </a:extLst>
          </p:cNvPr>
          <p:cNvSpPr>
            <a:spLocks noGrp="1"/>
          </p:cNvSpPr>
          <p:nvPr>
            <p:ph type="body" idx="1"/>
          </p:nvPr>
        </p:nvSpPr>
        <p:spPr>
          <a:xfrm>
            <a:off x="896112" y="1729288"/>
            <a:ext cx="4480560" cy="731520"/>
          </a:xfrm>
        </p:spPr>
        <p:txBody>
          <a:bodyPr/>
          <a:lstStyle/>
          <a:p>
            <a:r>
              <a:rPr lang="fi-FI" dirty="0"/>
              <a:t>Vuodepaikat</a:t>
            </a:r>
          </a:p>
          <a:p>
            <a:endParaRPr lang="fi-FI" dirty="0"/>
          </a:p>
        </p:txBody>
      </p:sp>
      <p:sp>
        <p:nvSpPr>
          <p:cNvPr id="5" name="Tekstin paikkamerkki 4">
            <a:extLst>
              <a:ext uri="{FF2B5EF4-FFF2-40B4-BE49-F238E27FC236}">
                <a16:creationId xmlns:a16="http://schemas.microsoft.com/office/drawing/2014/main" id="{7C548DC9-EE34-4084-8CC5-789CB23C2154}"/>
              </a:ext>
            </a:extLst>
          </p:cNvPr>
          <p:cNvSpPr>
            <a:spLocks noGrp="1"/>
          </p:cNvSpPr>
          <p:nvPr>
            <p:ph type="body" sz="quarter" idx="3"/>
          </p:nvPr>
        </p:nvSpPr>
        <p:spPr>
          <a:xfrm>
            <a:off x="6295367" y="1363528"/>
            <a:ext cx="4480560" cy="731520"/>
          </a:xfrm>
        </p:spPr>
        <p:txBody>
          <a:bodyPr/>
          <a:lstStyle/>
          <a:p>
            <a:r>
              <a:rPr lang="fi-FI" dirty="0"/>
              <a:t>Ympärivuotinen käyttö</a:t>
            </a:r>
          </a:p>
        </p:txBody>
      </p:sp>
      <p:sp>
        <p:nvSpPr>
          <p:cNvPr id="4" name="Alatunnisteen paikkamerkki 3">
            <a:extLst>
              <a:ext uri="{FF2B5EF4-FFF2-40B4-BE49-F238E27FC236}">
                <a16:creationId xmlns:a16="http://schemas.microsoft.com/office/drawing/2014/main" id="{24D19490-3FFA-43DF-A161-1745882CDCB5}"/>
              </a:ext>
            </a:extLst>
          </p:cNvPr>
          <p:cNvSpPr>
            <a:spLocks noGrp="1"/>
          </p:cNvSpPr>
          <p:nvPr>
            <p:ph type="ftr" sz="quarter" idx="11"/>
          </p:nvPr>
        </p:nvSpPr>
        <p:spPr/>
        <p:txBody>
          <a:bodyPr/>
          <a:lstStyle/>
          <a:p>
            <a:r>
              <a:rPr lang="fi-FI"/>
              <a:t>© 2021 Katja Laitinen &amp; Jari Tamminen</a:t>
            </a:r>
          </a:p>
        </p:txBody>
      </p:sp>
      <p:sp>
        <p:nvSpPr>
          <p:cNvPr id="7" name="Sisällön paikkamerkki 6">
            <a:extLst>
              <a:ext uri="{FF2B5EF4-FFF2-40B4-BE49-F238E27FC236}">
                <a16:creationId xmlns:a16="http://schemas.microsoft.com/office/drawing/2014/main" id="{05CE6704-0FAD-494B-8FCA-80FC04AADF81}"/>
              </a:ext>
            </a:extLst>
          </p:cNvPr>
          <p:cNvSpPr>
            <a:spLocks noGrp="1"/>
          </p:cNvSpPr>
          <p:nvPr>
            <p:ph sz="half" idx="2"/>
          </p:nvPr>
        </p:nvSpPr>
        <p:spPr>
          <a:xfrm>
            <a:off x="896112" y="2507550"/>
            <a:ext cx="4359469" cy="3664650"/>
          </a:xfrm>
        </p:spPr>
        <p:txBody>
          <a:bodyPr>
            <a:normAutofit/>
          </a:bodyPr>
          <a:lstStyle/>
          <a:p>
            <a:r>
              <a:rPr lang="fi-FI" sz="1700" dirty="0"/>
              <a:t>Kaikilla mökeillä yövytään. Vuodepaikkoja mökeillä oli runsaasti kahdessa kolmasosassa ollen 5–10 vuodepaikkaa. </a:t>
            </a:r>
          </a:p>
          <a:p>
            <a:endParaRPr lang="fi-FI" dirty="0"/>
          </a:p>
          <a:p>
            <a:r>
              <a:rPr lang="fi-FI" sz="1400" dirty="0"/>
              <a:t>Vuonna 2014 taas 42 % vastaajista kertoi vuodepaikkojen määräksi 4–6 ja 23 % kertoi määräksi 7–9 . Alle 4 vuodepaikan mökkejä oli suhteessa saman verran kuin yli 10 vuodepaikan. (Heinonen &amp; Kivi)</a:t>
            </a:r>
          </a:p>
        </p:txBody>
      </p:sp>
      <p:sp>
        <p:nvSpPr>
          <p:cNvPr id="9" name="Sisällön paikkamerkki 8">
            <a:extLst>
              <a:ext uri="{FF2B5EF4-FFF2-40B4-BE49-F238E27FC236}">
                <a16:creationId xmlns:a16="http://schemas.microsoft.com/office/drawing/2014/main" id="{81FC708D-5FE5-42DD-8B8E-E8593DF93E53}"/>
              </a:ext>
            </a:extLst>
          </p:cNvPr>
          <p:cNvSpPr>
            <a:spLocks noGrp="1"/>
          </p:cNvSpPr>
          <p:nvPr>
            <p:ph sz="quarter" idx="4"/>
          </p:nvPr>
        </p:nvSpPr>
        <p:spPr>
          <a:xfrm>
            <a:off x="6295367" y="2433568"/>
            <a:ext cx="4480560" cy="3664650"/>
          </a:xfrm>
        </p:spPr>
        <p:txBody>
          <a:bodyPr>
            <a:normAutofit/>
          </a:bodyPr>
          <a:lstStyle/>
          <a:p>
            <a:r>
              <a:rPr lang="fi-FI" sz="1700" dirty="0"/>
              <a:t>Mökeistä ympärivuotiseen käyttöön soveltui 67.4 %.</a:t>
            </a:r>
          </a:p>
          <a:p>
            <a:endParaRPr lang="fi-FI" dirty="0"/>
          </a:p>
          <a:p>
            <a:r>
              <a:rPr lang="fi-FI" sz="1400" dirty="0"/>
              <a:t>Vuonna 2014 ympärivuotiseen käyttöön soveltui vain 44 % mökeistä (</a:t>
            </a:r>
            <a:r>
              <a:rPr lang="fi-FI" sz="1400" dirty="0" err="1"/>
              <a:t>Kulla</a:t>
            </a:r>
            <a:r>
              <a:rPr lang="fi-FI" sz="1400" dirty="0"/>
              <a:t>).</a:t>
            </a:r>
          </a:p>
          <a:p>
            <a:endParaRPr lang="fi-FI" sz="1400" dirty="0"/>
          </a:p>
          <a:p>
            <a:r>
              <a:rPr lang="fi-FI" sz="1500" i="1" dirty="0"/>
              <a:t>Mökkien varustelutaso on parantunut vuodesta 2014, mikä selittää sitä, että mökeistä suurempi osa soveltuu nykyään ympärivuotiseen käyttöön. </a:t>
            </a:r>
          </a:p>
          <a:p>
            <a:endParaRPr lang="fi-FI" sz="1400" dirty="0"/>
          </a:p>
          <a:p>
            <a:endParaRPr lang="fi-FI" sz="1400" dirty="0"/>
          </a:p>
        </p:txBody>
      </p:sp>
      <p:sp>
        <p:nvSpPr>
          <p:cNvPr id="6" name="Dian numeron paikkamerkki 5">
            <a:extLst>
              <a:ext uri="{FF2B5EF4-FFF2-40B4-BE49-F238E27FC236}">
                <a16:creationId xmlns:a16="http://schemas.microsoft.com/office/drawing/2014/main" id="{B4109539-2C54-4D53-B5B5-7DE0EA451B1B}"/>
              </a:ext>
            </a:extLst>
          </p:cNvPr>
          <p:cNvSpPr>
            <a:spLocks noGrp="1"/>
          </p:cNvSpPr>
          <p:nvPr>
            <p:ph type="sldNum" sz="quarter" idx="12"/>
          </p:nvPr>
        </p:nvSpPr>
        <p:spPr/>
        <p:txBody>
          <a:bodyPr>
            <a:normAutofit lnSpcReduction="10000"/>
          </a:bodyPr>
          <a:lstStyle/>
          <a:p>
            <a:fld id="{6165BD2A-07D0-4D48-9DE3-94D0CBF9AFAE}" type="slidenum">
              <a:rPr lang="fi-FI" smtClean="0"/>
              <a:t>19</a:t>
            </a:fld>
            <a:endParaRPr lang="fi-FI"/>
          </a:p>
        </p:txBody>
      </p:sp>
    </p:spTree>
    <p:extLst>
      <p:ext uri="{BB962C8B-B14F-4D97-AF65-F5344CB8AC3E}">
        <p14:creationId xmlns:p14="http://schemas.microsoft.com/office/powerpoint/2010/main" val="20854705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9E099E5-1E60-494A-BD7A-34047B4C0E11}"/>
              </a:ext>
            </a:extLst>
          </p:cNvPr>
          <p:cNvSpPr>
            <a:spLocks noGrp="1"/>
          </p:cNvSpPr>
          <p:nvPr>
            <p:ph type="title"/>
          </p:nvPr>
        </p:nvSpPr>
        <p:spPr>
          <a:xfrm>
            <a:off x="877824" y="339164"/>
            <a:ext cx="9692640" cy="1325562"/>
          </a:xfrm>
        </p:spPr>
        <p:txBody>
          <a:bodyPr>
            <a:normAutofit/>
          </a:bodyPr>
          <a:lstStyle/>
          <a:p>
            <a:r>
              <a:rPr lang="fi-FI" sz="3200" dirty="0"/>
              <a:t>Mökki ja sen ominaisuudet</a:t>
            </a:r>
            <a:br>
              <a:rPr lang="fi-FI" sz="3600" dirty="0"/>
            </a:br>
            <a:endParaRPr lang="fi-FI" sz="3600" dirty="0"/>
          </a:p>
        </p:txBody>
      </p:sp>
      <p:sp>
        <p:nvSpPr>
          <p:cNvPr id="3" name="Tekstin paikkamerkki 2">
            <a:extLst>
              <a:ext uri="{FF2B5EF4-FFF2-40B4-BE49-F238E27FC236}">
                <a16:creationId xmlns:a16="http://schemas.microsoft.com/office/drawing/2014/main" id="{404BD4DC-9EDC-4C12-9B98-43B0F7A06815}"/>
              </a:ext>
            </a:extLst>
          </p:cNvPr>
          <p:cNvSpPr>
            <a:spLocks noGrp="1"/>
          </p:cNvSpPr>
          <p:nvPr>
            <p:ph type="body" idx="1"/>
          </p:nvPr>
        </p:nvSpPr>
        <p:spPr>
          <a:xfrm>
            <a:off x="877824" y="1347895"/>
            <a:ext cx="4480560" cy="731520"/>
          </a:xfrm>
        </p:spPr>
        <p:txBody>
          <a:bodyPr/>
          <a:lstStyle/>
          <a:p>
            <a:r>
              <a:rPr lang="fi-FI" dirty="0"/>
              <a:t>Mökin varustelutaso 2021</a:t>
            </a:r>
          </a:p>
        </p:txBody>
      </p:sp>
      <p:sp>
        <p:nvSpPr>
          <p:cNvPr id="8" name="Sisällön paikkamerkki 7">
            <a:extLst>
              <a:ext uri="{FF2B5EF4-FFF2-40B4-BE49-F238E27FC236}">
                <a16:creationId xmlns:a16="http://schemas.microsoft.com/office/drawing/2014/main" id="{F16BA526-234F-49E8-A046-5DE04735129C}"/>
              </a:ext>
            </a:extLst>
          </p:cNvPr>
          <p:cNvSpPr>
            <a:spLocks noGrp="1"/>
          </p:cNvSpPr>
          <p:nvPr>
            <p:ph sz="quarter" idx="4"/>
          </p:nvPr>
        </p:nvSpPr>
        <p:spPr>
          <a:xfrm>
            <a:off x="6126480" y="2168192"/>
            <a:ext cx="4480560" cy="4294752"/>
          </a:xfrm>
        </p:spPr>
        <p:txBody>
          <a:bodyPr>
            <a:normAutofit/>
          </a:bodyPr>
          <a:lstStyle/>
          <a:p>
            <a:r>
              <a:rPr lang="fi-FI" sz="1600" dirty="0"/>
              <a:t>Sähkö löytyy lähes 90 % mökeistä ja yleistyvä aurinkosähkö on käytössä 7,7 prosentissa mökeistä. </a:t>
            </a:r>
          </a:p>
          <a:p>
            <a:r>
              <a:rPr lang="fi-FI" sz="1600" dirty="0"/>
              <a:t>Puu- ja sähkölämmitys on suurimmalla osalla (80,5 ja 76,5 %). </a:t>
            </a:r>
          </a:p>
          <a:p>
            <a:r>
              <a:rPr lang="fi-FI" sz="1600" dirty="0"/>
              <a:t>Hälytysjärjestelmä on vain vajaassa viidesosassa mökeistä.</a:t>
            </a:r>
          </a:p>
          <a:p>
            <a:r>
              <a:rPr lang="fi-FI" sz="1600" dirty="0"/>
              <a:t>Vesijohto menee sisälle yli 40 % mökeistä. </a:t>
            </a:r>
          </a:p>
          <a:p>
            <a:r>
              <a:rPr lang="fi-FI" sz="1600" dirty="0"/>
              <a:t>Valokuitu on 19,3 % mökeistä. </a:t>
            </a:r>
          </a:p>
          <a:p>
            <a:r>
              <a:rPr lang="fi-FI" sz="1600" dirty="0"/>
              <a:t>Kohdan muu - yleisin vastaus oli ilmalämpöpumppu. </a:t>
            </a:r>
          </a:p>
        </p:txBody>
      </p:sp>
      <p:sp>
        <p:nvSpPr>
          <p:cNvPr id="4" name="Alatunnisteen paikkamerkki 3">
            <a:extLst>
              <a:ext uri="{FF2B5EF4-FFF2-40B4-BE49-F238E27FC236}">
                <a16:creationId xmlns:a16="http://schemas.microsoft.com/office/drawing/2014/main" id="{C149C44A-7064-4386-A669-DF3DF13D169C}"/>
              </a:ext>
            </a:extLst>
          </p:cNvPr>
          <p:cNvSpPr>
            <a:spLocks noGrp="1"/>
          </p:cNvSpPr>
          <p:nvPr>
            <p:ph type="ftr" sz="quarter" idx="11"/>
          </p:nvPr>
        </p:nvSpPr>
        <p:spPr/>
        <p:txBody>
          <a:bodyPr/>
          <a:lstStyle/>
          <a:p>
            <a:r>
              <a:rPr lang="fi-FI"/>
              <a:t>© 2021 Katja Laitinen &amp; Jari Tamminen</a:t>
            </a:r>
          </a:p>
        </p:txBody>
      </p:sp>
      <p:pic>
        <p:nvPicPr>
          <p:cNvPr id="9" name="Sisällön paikkamerkki 11">
            <a:extLst>
              <a:ext uri="{FF2B5EF4-FFF2-40B4-BE49-F238E27FC236}">
                <a16:creationId xmlns:a16="http://schemas.microsoft.com/office/drawing/2014/main" id="{4A3FE629-17D9-4D41-9557-9CB7871C2479}"/>
              </a:ext>
            </a:extLst>
          </p:cNvPr>
          <p:cNvPicPr>
            <a:picLocks noGrp="1" noChangeAspect="1"/>
          </p:cNvPicPr>
          <p:nvPr>
            <p:ph sz="half" idx="2"/>
          </p:nvPr>
        </p:nvPicPr>
        <p:blipFill>
          <a:blip r:embed="rId2"/>
          <a:stretch>
            <a:fillRect/>
          </a:stretch>
        </p:blipFill>
        <p:spPr>
          <a:xfrm>
            <a:off x="931092" y="2173971"/>
            <a:ext cx="3953819" cy="3887257"/>
          </a:xfrm>
          <a:prstGeom prst="rect">
            <a:avLst/>
          </a:prstGeom>
        </p:spPr>
      </p:pic>
      <p:sp>
        <p:nvSpPr>
          <p:cNvPr id="5" name="Dian numeron paikkamerkki 4">
            <a:extLst>
              <a:ext uri="{FF2B5EF4-FFF2-40B4-BE49-F238E27FC236}">
                <a16:creationId xmlns:a16="http://schemas.microsoft.com/office/drawing/2014/main" id="{7D6CEF82-98C6-4607-B5B4-889711C74E84}"/>
              </a:ext>
            </a:extLst>
          </p:cNvPr>
          <p:cNvSpPr>
            <a:spLocks noGrp="1"/>
          </p:cNvSpPr>
          <p:nvPr>
            <p:ph type="sldNum" sz="quarter" idx="12"/>
          </p:nvPr>
        </p:nvSpPr>
        <p:spPr/>
        <p:txBody>
          <a:bodyPr>
            <a:normAutofit lnSpcReduction="10000"/>
          </a:bodyPr>
          <a:lstStyle/>
          <a:p>
            <a:fld id="{6165BD2A-07D0-4D48-9DE3-94D0CBF9AFAE}" type="slidenum">
              <a:rPr lang="fi-FI" smtClean="0"/>
              <a:t>20</a:t>
            </a:fld>
            <a:endParaRPr lang="fi-FI"/>
          </a:p>
        </p:txBody>
      </p:sp>
    </p:spTree>
    <p:extLst>
      <p:ext uri="{BB962C8B-B14F-4D97-AF65-F5344CB8AC3E}">
        <p14:creationId xmlns:p14="http://schemas.microsoft.com/office/powerpoint/2010/main" val="2733733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9E099E5-1E60-494A-BD7A-34047B4C0E11}"/>
              </a:ext>
            </a:extLst>
          </p:cNvPr>
          <p:cNvSpPr>
            <a:spLocks noGrp="1"/>
          </p:cNvSpPr>
          <p:nvPr>
            <p:ph type="title"/>
          </p:nvPr>
        </p:nvSpPr>
        <p:spPr>
          <a:xfrm>
            <a:off x="837691" y="450234"/>
            <a:ext cx="9692640" cy="1325562"/>
          </a:xfrm>
        </p:spPr>
        <p:txBody>
          <a:bodyPr>
            <a:normAutofit/>
          </a:bodyPr>
          <a:lstStyle/>
          <a:p>
            <a:r>
              <a:rPr lang="fi-FI" sz="3200" dirty="0"/>
              <a:t>Mökki ja sen ominaisuudet</a:t>
            </a:r>
            <a:br>
              <a:rPr lang="fi-FI" sz="3600" dirty="0"/>
            </a:br>
            <a:endParaRPr lang="fi-FI" sz="3600" dirty="0"/>
          </a:p>
        </p:txBody>
      </p:sp>
      <p:sp>
        <p:nvSpPr>
          <p:cNvPr id="3" name="Tekstin paikkamerkki 2">
            <a:extLst>
              <a:ext uri="{FF2B5EF4-FFF2-40B4-BE49-F238E27FC236}">
                <a16:creationId xmlns:a16="http://schemas.microsoft.com/office/drawing/2014/main" id="{404BD4DC-9EDC-4C12-9B98-43B0F7A06815}"/>
              </a:ext>
            </a:extLst>
          </p:cNvPr>
          <p:cNvSpPr>
            <a:spLocks noGrp="1"/>
          </p:cNvSpPr>
          <p:nvPr>
            <p:ph type="body" idx="1"/>
          </p:nvPr>
        </p:nvSpPr>
        <p:spPr>
          <a:xfrm>
            <a:off x="891256" y="1908962"/>
            <a:ext cx="3591964" cy="789849"/>
          </a:xfrm>
        </p:spPr>
        <p:txBody>
          <a:bodyPr/>
          <a:lstStyle/>
          <a:p>
            <a:r>
              <a:rPr lang="fi-FI" sz="1600" dirty="0">
                <a:latin typeface="Arial" panose="020B0604020202020204" pitchFamily="34" charset="0"/>
                <a:cs typeface="Arial" panose="020B0604020202020204" pitchFamily="34" charset="0"/>
              </a:rPr>
              <a:t>Mökin varustelutaso 2014 (</a:t>
            </a:r>
            <a:r>
              <a:rPr lang="fi-FI" sz="1600" dirty="0" err="1">
                <a:latin typeface="Arial" panose="020B0604020202020204" pitchFamily="34" charset="0"/>
                <a:cs typeface="Arial" panose="020B0604020202020204" pitchFamily="34" charset="0"/>
              </a:rPr>
              <a:t>Kulla</a:t>
            </a:r>
            <a:r>
              <a:rPr lang="fi-FI" sz="1600" dirty="0">
                <a:latin typeface="Arial" panose="020B0604020202020204" pitchFamily="34" charset="0"/>
                <a:cs typeface="Arial" panose="020B0604020202020204" pitchFamily="34" charset="0"/>
              </a:rPr>
              <a:t>)</a:t>
            </a:r>
          </a:p>
          <a:p>
            <a:endParaRPr lang="fi-FI" dirty="0"/>
          </a:p>
        </p:txBody>
      </p:sp>
      <p:sp>
        <p:nvSpPr>
          <p:cNvPr id="8" name="Sisällön paikkamerkki 7">
            <a:extLst>
              <a:ext uri="{FF2B5EF4-FFF2-40B4-BE49-F238E27FC236}">
                <a16:creationId xmlns:a16="http://schemas.microsoft.com/office/drawing/2014/main" id="{F16BA526-234F-49E8-A046-5DE04735129C}"/>
              </a:ext>
            </a:extLst>
          </p:cNvPr>
          <p:cNvSpPr>
            <a:spLocks noGrp="1"/>
          </p:cNvSpPr>
          <p:nvPr>
            <p:ph sz="quarter" idx="4"/>
          </p:nvPr>
        </p:nvSpPr>
        <p:spPr>
          <a:xfrm>
            <a:off x="5882071" y="2574044"/>
            <a:ext cx="4735621" cy="3305453"/>
          </a:xfrm>
        </p:spPr>
        <p:txBody>
          <a:bodyPr>
            <a:normAutofit/>
          </a:bodyPr>
          <a:lstStyle/>
          <a:p>
            <a:r>
              <a:rPr lang="fi-FI" sz="1500" dirty="0"/>
              <a:t>Reilulla 4/5 vastaajista oli mökissään sähköt sekä puulämmitys. </a:t>
            </a:r>
          </a:p>
          <a:p>
            <a:r>
              <a:rPr lang="fi-FI" sz="1500" dirty="0"/>
              <a:t>Kompostikäymälöitä ulkona oli enemmän (62 %) kuin sisävessoja (25 %). </a:t>
            </a:r>
          </a:p>
          <a:p>
            <a:r>
              <a:rPr lang="fi-FI" sz="1500" dirty="0"/>
              <a:t>Suuremmalla osalla (35 %) vastaajista tuli vain kylmä vesi sisälle vesijohdon kautta verraten myös lämpimän veden tuloon (24 %). </a:t>
            </a:r>
          </a:p>
          <a:p>
            <a:r>
              <a:rPr lang="fi-FI" sz="1500" dirty="0"/>
              <a:t>Muu, mikä? -kohtaan vastasi 2 %, ja yleisimpiä vastauksia olivat maalämpö, ilmalämpöpumppu ja infrapunasauna. </a:t>
            </a:r>
            <a:r>
              <a:rPr lang="fi-FI" sz="1400" dirty="0"/>
              <a:t>(Heinonen &amp; Kivi)</a:t>
            </a:r>
            <a:endParaRPr lang="fi-FI" sz="1500" dirty="0"/>
          </a:p>
        </p:txBody>
      </p:sp>
      <p:sp>
        <p:nvSpPr>
          <p:cNvPr id="4" name="Alatunnisteen paikkamerkki 3">
            <a:extLst>
              <a:ext uri="{FF2B5EF4-FFF2-40B4-BE49-F238E27FC236}">
                <a16:creationId xmlns:a16="http://schemas.microsoft.com/office/drawing/2014/main" id="{C149C44A-7064-4386-A669-DF3DF13D169C}"/>
              </a:ext>
            </a:extLst>
          </p:cNvPr>
          <p:cNvSpPr>
            <a:spLocks noGrp="1"/>
          </p:cNvSpPr>
          <p:nvPr>
            <p:ph type="ftr" sz="quarter" idx="11"/>
          </p:nvPr>
        </p:nvSpPr>
        <p:spPr/>
        <p:txBody>
          <a:bodyPr/>
          <a:lstStyle/>
          <a:p>
            <a:r>
              <a:rPr lang="fi-FI"/>
              <a:t>© 2021 Katja Laitinen &amp; Jari Tamminen</a:t>
            </a:r>
          </a:p>
        </p:txBody>
      </p:sp>
      <p:pic>
        <p:nvPicPr>
          <p:cNvPr id="12" name="Sisällön paikkamerkki 11">
            <a:extLst>
              <a:ext uri="{FF2B5EF4-FFF2-40B4-BE49-F238E27FC236}">
                <a16:creationId xmlns:a16="http://schemas.microsoft.com/office/drawing/2014/main" id="{0AFD7E28-6F11-47BE-8441-F5A160F3AE7A}"/>
              </a:ext>
            </a:extLst>
          </p:cNvPr>
          <p:cNvPicPr>
            <a:picLocks noGrp="1" noChangeAspect="1"/>
          </p:cNvPicPr>
          <p:nvPr>
            <p:ph sz="half" idx="2"/>
          </p:nvPr>
        </p:nvPicPr>
        <p:blipFill>
          <a:blip r:embed="rId2"/>
          <a:stretch>
            <a:fillRect/>
          </a:stretch>
        </p:blipFill>
        <p:spPr>
          <a:xfrm>
            <a:off x="837691" y="2467508"/>
            <a:ext cx="4735621" cy="3553562"/>
          </a:xfrm>
        </p:spPr>
      </p:pic>
      <p:sp>
        <p:nvSpPr>
          <p:cNvPr id="5" name="Dian numeron paikkamerkki 4">
            <a:extLst>
              <a:ext uri="{FF2B5EF4-FFF2-40B4-BE49-F238E27FC236}">
                <a16:creationId xmlns:a16="http://schemas.microsoft.com/office/drawing/2014/main" id="{48D58A00-00A9-4B2E-BDAA-0FFB9A8DC767}"/>
              </a:ext>
            </a:extLst>
          </p:cNvPr>
          <p:cNvSpPr>
            <a:spLocks noGrp="1"/>
          </p:cNvSpPr>
          <p:nvPr>
            <p:ph type="sldNum" sz="quarter" idx="12"/>
          </p:nvPr>
        </p:nvSpPr>
        <p:spPr/>
        <p:txBody>
          <a:bodyPr>
            <a:normAutofit lnSpcReduction="10000"/>
          </a:bodyPr>
          <a:lstStyle/>
          <a:p>
            <a:fld id="{6165BD2A-07D0-4D48-9DE3-94D0CBF9AFAE}" type="slidenum">
              <a:rPr lang="fi-FI" smtClean="0"/>
              <a:t>21</a:t>
            </a:fld>
            <a:endParaRPr lang="fi-FI"/>
          </a:p>
        </p:txBody>
      </p:sp>
    </p:spTree>
    <p:extLst>
      <p:ext uri="{BB962C8B-B14F-4D97-AF65-F5344CB8AC3E}">
        <p14:creationId xmlns:p14="http://schemas.microsoft.com/office/powerpoint/2010/main" val="34975738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9E099E5-1E60-494A-BD7A-34047B4C0E11}"/>
              </a:ext>
            </a:extLst>
          </p:cNvPr>
          <p:cNvSpPr>
            <a:spLocks noGrp="1"/>
          </p:cNvSpPr>
          <p:nvPr>
            <p:ph type="title"/>
          </p:nvPr>
        </p:nvSpPr>
        <p:spPr>
          <a:xfrm>
            <a:off x="721926" y="540367"/>
            <a:ext cx="9692640" cy="1325562"/>
          </a:xfrm>
        </p:spPr>
        <p:txBody>
          <a:bodyPr>
            <a:normAutofit/>
          </a:bodyPr>
          <a:lstStyle/>
          <a:p>
            <a:r>
              <a:rPr lang="fi-FI" sz="3200" dirty="0"/>
              <a:t>Mökki ja sen ominaisuudet</a:t>
            </a:r>
            <a:br>
              <a:rPr lang="fi-FI" sz="3600" dirty="0"/>
            </a:br>
            <a:endParaRPr lang="fi-FI" sz="3600" dirty="0"/>
          </a:p>
        </p:txBody>
      </p:sp>
      <p:sp>
        <p:nvSpPr>
          <p:cNvPr id="3" name="Tekstin paikkamerkki 2">
            <a:extLst>
              <a:ext uri="{FF2B5EF4-FFF2-40B4-BE49-F238E27FC236}">
                <a16:creationId xmlns:a16="http://schemas.microsoft.com/office/drawing/2014/main" id="{404BD4DC-9EDC-4C12-9B98-43B0F7A06815}"/>
              </a:ext>
            </a:extLst>
          </p:cNvPr>
          <p:cNvSpPr>
            <a:spLocks noGrp="1"/>
          </p:cNvSpPr>
          <p:nvPr>
            <p:ph type="body" idx="1"/>
          </p:nvPr>
        </p:nvSpPr>
        <p:spPr>
          <a:xfrm>
            <a:off x="721926" y="1794986"/>
            <a:ext cx="4480560" cy="731520"/>
          </a:xfrm>
        </p:spPr>
        <p:txBody>
          <a:bodyPr/>
          <a:lstStyle/>
          <a:p>
            <a:endParaRPr lang="fi-FI" dirty="0"/>
          </a:p>
          <a:p>
            <a:r>
              <a:rPr lang="fi-FI" dirty="0"/>
              <a:t>Koneet ja laitteet 2021</a:t>
            </a:r>
          </a:p>
        </p:txBody>
      </p:sp>
      <p:pic>
        <p:nvPicPr>
          <p:cNvPr id="19" name="Sisällön paikkamerkki 18">
            <a:extLst>
              <a:ext uri="{FF2B5EF4-FFF2-40B4-BE49-F238E27FC236}">
                <a16:creationId xmlns:a16="http://schemas.microsoft.com/office/drawing/2014/main" id="{7BCFA62E-E201-4BCF-B05D-CDF4974603D1}"/>
              </a:ext>
            </a:extLst>
          </p:cNvPr>
          <p:cNvPicPr>
            <a:picLocks noGrp="1" noChangeAspect="1"/>
          </p:cNvPicPr>
          <p:nvPr>
            <p:ph sz="half" idx="2"/>
          </p:nvPr>
        </p:nvPicPr>
        <p:blipFill>
          <a:blip r:embed="rId2"/>
          <a:stretch>
            <a:fillRect/>
          </a:stretch>
        </p:blipFill>
        <p:spPr>
          <a:xfrm>
            <a:off x="801829" y="2725445"/>
            <a:ext cx="4957917" cy="2683159"/>
          </a:xfrm>
          <a:prstGeom prst="rect">
            <a:avLst/>
          </a:prstGeom>
        </p:spPr>
      </p:pic>
      <p:sp>
        <p:nvSpPr>
          <p:cNvPr id="4" name="Alatunnisteen paikkamerkki 3">
            <a:extLst>
              <a:ext uri="{FF2B5EF4-FFF2-40B4-BE49-F238E27FC236}">
                <a16:creationId xmlns:a16="http://schemas.microsoft.com/office/drawing/2014/main" id="{00A8330F-FCB2-4D0A-B675-8439D77C6035}"/>
              </a:ext>
            </a:extLst>
          </p:cNvPr>
          <p:cNvSpPr>
            <a:spLocks noGrp="1"/>
          </p:cNvSpPr>
          <p:nvPr>
            <p:ph type="ftr" sz="quarter" idx="11"/>
          </p:nvPr>
        </p:nvSpPr>
        <p:spPr/>
        <p:txBody>
          <a:bodyPr/>
          <a:lstStyle/>
          <a:p>
            <a:r>
              <a:rPr lang="fi-FI"/>
              <a:t>© 2021 Katja Laitinen &amp; Jari Tamminen</a:t>
            </a:r>
          </a:p>
        </p:txBody>
      </p:sp>
      <p:sp>
        <p:nvSpPr>
          <p:cNvPr id="7" name="Sisällön paikkamerkki 6">
            <a:extLst>
              <a:ext uri="{FF2B5EF4-FFF2-40B4-BE49-F238E27FC236}">
                <a16:creationId xmlns:a16="http://schemas.microsoft.com/office/drawing/2014/main" id="{9EEB071C-4956-4C12-9A1E-E71F70B66980}"/>
              </a:ext>
            </a:extLst>
          </p:cNvPr>
          <p:cNvSpPr>
            <a:spLocks noGrp="1"/>
          </p:cNvSpPr>
          <p:nvPr>
            <p:ph sz="quarter" idx="4"/>
          </p:nvPr>
        </p:nvSpPr>
        <p:spPr>
          <a:xfrm>
            <a:off x="5987433" y="2526506"/>
            <a:ext cx="4872953" cy="3664650"/>
          </a:xfrm>
        </p:spPr>
        <p:txBody>
          <a:bodyPr>
            <a:normAutofit/>
          </a:bodyPr>
          <a:lstStyle/>
          <a:p>
            <a:r>
              <a:rPr lang="fi-FI" sz="1600" dirty="0"/>
              <a:t>Jääkaappi on lähes kaikilla (96,3 %). </a:t>
            </a:r>
          </a:p>
          <a:p>
            <a:r>
              <a:rPr lang="fi-FI" sz="1600" dirty="0"/>
              <a:t>Yli 80 prosentilla on myös takka/uuni, sähköliesi, radio/stereo, soutu- tai perämoottorivene sekä televisio. </a:t>
            </a:r>
          </a:p>
          <a:p>
            <a:r>
              <a:rPr lang="fi-FI" sz="1600" dirty="0"/>
              <a:t>Astianpesukone ja pyykinpesukone on kolmasosalla. </a:t>
            </a:r>
          </a:p>
          <a:p>
            <a:r>
              <a:rPr lang="fi-FI" sz="1600" dirty="0"/>
              <a:t>Internetyhteys on vajaalla puolella (47,3 %). </a:t>
            </a:r>
          </a:p>
          <a:p>
            <a:r>
              <a:rPr lang="fi-FI" sz="1600" dirty="0"/>
              <a:t>Kohdassa muu - yleisin vastaus oli kaasuhella. Myös kaasujääkappeja ja kaasugrillejä oli monella. </a:t>
            </a:r>
          </a:p>
        </p:txBody>
      </p:sp>
      <p:sp>
        <p:nvSpPr>
          <p:cNvPr id="5" name="Dian numeron paikkamerkki 4">
            <a:extLst>
              <a:ext uri="{FF2B5EF4-FFF2-40B4-BE49-F238E27FC236}">
                <a16:creationId xmlns:a16="http://schemas.microsoft.com/office/drawing/2014/main" id="{C40C7971-61FF-42EB-9723-CD43104203E4}"/>
              </a:ext>
            </a:extLst>
          </p:cNvPr>
          <p:cNvSpPr>
            <a:spLocks noGrp="1"/>
          </p:cNvSpPr>
          <p:nvPr>
            <p:ph type="sldNum" sz="quarter" idx="12"/>
          </p:nvPr>
        </p:nvSpPr>
        <p:spPr/>
        <p:txBody>
          <a:bodyPr>
            <a:normAutofit lnSpcReduction="10000"/>
          </a:bodyPr>
          <a:lstStyle/>
          <a:p>
            <a:fld id="{6165BD2A-07D0-4D48-9DE3-94D0CBF9AFAE}" type="slidenum">
              <a:rPr lang="fi-FI" smtClean="0"/>
              <a:t>22</a:t>
            </a:fld>
            <a:endParaRPr lang="fi-FI"/>
          </a:p>
        </p:txBody>
      </p:sp>
    </p:spTree>
    <p:extLst>
      <p:ext uri="{BB962C8B-B14F-4D97-AF65-F5344CB8AC3E}">
        <p14:creationId xmlns:p14="http://schemas.microsoft.com/office/powerpoint/2010/main" val="3672341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9E099E5-1E60-494A-BD7A-34047B4C0E11}"/>
              </a:ext>
            </a:extLst>
          </p:cNvPr>
          <p:cNvSpPr>
            <a:spLocks noGrp="1"/>
          </p:cNvSpPr>
          <p:nvPr>
            <p:ph type="title"/>
          </p:nvPr>
        </p:nvSpPr>
        <p:spPr>
          <a:xfrm>
            <a:off x="817063" y="339127"/>
            <a:ext cx="9692640" cy="1325562"/>
          </a:xfrm>
        </p:spPr>
        <p:txBody>
          <a:bodyPr>
            <a:normAutofit/>
          </a:bodyPr>
          <a:lstStyle/>
          <a:p>
            <a:r>
              <a:rPr lang="fi-FI" sz="3200" dirty="0"/>
              <a:t>Mökki ja sen ominaisuudet</a:t>
            </a:r>
            <a:br>
              <a:rPr lang="fi-FI" sz="3600" dirty="0"/>
            </a:br>
            <a:endParaRPr lang="fi-FI" sz="3600" dirty="0"/>
          </a:p>
        </p:txBody>
      </p:sp>
      <p:sp>
        <p:nvSpPr>
          <p:cNvPr id="3" name="Tekstin paikkamerkki 2">
            <a:extLst>
              <a:ext uri="{FF2B5EF4-FFF2-40B4-BE49-F238E27FC236}">
                <a16:creationId xmlns:a16="http://schemas.microsoft.com/office/drawing/2014/main" id="{404BD4DC-9EDC-4C12-9B98-43B0F7A06815}"/>
              </a:ext>
            </a:extLst>
          </p:cNvPr>
          <p:cNvSpPr>
            <a:spLocks noGrp="1"/>
          </p:cNvSpPr>
          <p:nvPr>
            <p:ph type="body" idx="1"/>
          </p:nvPr>
        </p:nvSpPr>
        <p:spPr>
          <a:xfrm>
            <a:off x="834819" y="1776030"/>
            <a:ext cx="4480560" cy="731520"/>
          </a:xfrm>
        </p:spPr>
        <p:txBody>
          <a:bodyPr/>
          <a:lstStyle/>
          <a:p>
            <a:r>
              <a:rPr lang="fi-FI" sz="1600" dirty="0">
                <a:latin typeface="Arial" panose="020B0604020202020204" pitchFamily="34" charset="0"/>
                <a:cs typeface="Arial" panose="020B0604020202020204" pitchFamily="34" charset="0"/>
              </a:rPr>
              <a:t>Koneet ja laitteet 2014 (</a:t>
            </a:r>
            <a:r>
              <a:rPr lang="fi-FI" sz="1600" dirty="0" err="1">
                <a:latin typeface="Arial" panose="020B0604020202020204" pitchFamily="34" charset="0"/>
                <a:cs typeface="Arial" panose="020B0604020202020204" pitchFamily="34" charset="0"/>
              </a:rPr>
              <a:t>Kulla</a:t>
            </a:r>
            <a:r>
              <a:rPr lang="fi-FI" sz="1600" dirty="0">
                <a:latin typeface="Arial" panose="020B0604020202020204" pitchFamily="34" charset="0"/>
                <a:cs typeface="Arial" panose="020B0604020202020204" pitchFamily="34" charset="0"/>
              </a:rPr>
              <a:t>)</a:t>
            </a:r>
          </a:p>
          <a:p>
            <a:endParaRPr lang="fi-FI" dirty="0"/>
          </a:p>
        </p:txBody>
      </p:sp>
      <p:pic>
        <p:nvPicPr>
          <p:cNvPr id="9" name="Sisällön paikkamerkki 8">
            <a:extLst>
              <a:ext uri="{FF2B5EF4-FFF2-40B4-BE49-F238E27FC236}">
                <a16:creationId xmlns:a16="http://schemas.microsoft.com/office/drawing/2014/main" id="{5B85B26C-EF4F-4E1D-9A2C-75472BD3DEDD}"/>
              </a:ext>
            </a:extLst>
          </p:cNvPr>
          <p:cNvPicPr>
            <a:picLocks noGrp="1" noChangeAspect="1"/>
          </p:cNvPicPr>
          <p:nvPr>
            <p:ph sz="half" idx="2"/>
          </p:nvPr>
        </p:nvPicPr>
        <p:blipFill>
          <a:blip r:embed="rId2"/>
          <a:stretch>
            <a:fillRect/>
          </a:stretch>
        </p:blipFill>
        <p:spPr>
          <a:xfrm>
            <a:off x="817063" y="2278894"/>
            <a:ext cx="4224216" cy="3900409"/>
          </a:xfrm>
        </p:spPr>
      </p:pic>
      <p:sp>
        <p:nvSpPr>
          <p:cNvPr id="8" name="Sisällön paikkamerkki 7">
            <a:extLst>
              <a:ext uri="{FF2B5EF4-FFF2-40B4-BE49-F238E27FC236}">
                <a16:creationId xmlns:a16="http://schemas.microsoft.com/office/drawing/2014/main" id="{1091FB51-11B8-4D25-958D-66E3BED073E5}"/>
              </a:ext>
            </a:extLst>
          </p:cNvPr>
          <p:cNvSpPr>
            <a:spLocks noGrp="1"/>
          </p:cNvSpPr>
          <p:nvPr>
            <p:ph sz="quarter" idx="4"/>
          </p:nvPr>
        </p:nvSpPr>
        <p:spPr>
          <a:xfrm>
            <a:off x="5450577" y="2651463"/>
            <a:ext cx="5195359" cy="3207800"/>
          </a:xfrm>
        </p:spPr>
        <p:txBody>
          <a:bodyPr>
            <a:normAutofit/>
          </a:bodyPr>
          <a:lstStyle/>
          <a:p>
            <a:r>
              <a:rPr lang="fi-FI" sz="1500" dirty="0"/>
              <a:t>Suurimmalla osalla mökkiläisistä oli jääkaappi (92 %), takka tai uuni (91 %) ja sähköliesi (79 %). </a:t>
            </a:r>
          </a:p>
          <a:p>
            <a:r>
              <a:rPr lang="fi-FI" sz="1500" dirty="0"/>
              <a:t>Jopa 90 prosentilla vastaajista oli soutu- tai perämoottorivene. </a:t>
            </a:r>
          </a:p>
          <a:p>
            <a:r>
              <a:rPr lang="fi-FI" sz="1500" dirty="0"/>
              <a:t>Harvoilla taas oli pyykinpesukone (20 %), astianpesukone (18 %) ja kuivauskaappi tai -rumpu (3 %). </a:t>
            </a:r>
          </a:p>
          <a:p>
            <a:r>
              <a:rPr lang="fi-FI" sz="1500" dirty="0"/>
              <a:t>Muu, mikä? -kohtaan vastasi 2 %, ja yleisin vastaus oli mönkijä. </a:t>
            </a:r>
            <a:r>
              <a:rPr lang="fi-FI" sz="1400" dirty="0"/>
              <a:t>(Heinonen &amp; Kivi)</a:t>
            </a:r>
            <a:endParaRPr lang="fi-FI" sz="1500" dirty="0"/>
          </a:p>
        </p:txBody>
      </p:sp>
      <p:sp>
        <p:nvSpPr>
          <p:cNvPr id="4" name="Alatunnisteen paikkamerkki 3">
            <a:extLst>
              <a:ext uri="{FF2B5EF4-FFF2-40B4-BE49-F238E27FC236}">
                <a16:creationId xmlns:a16="http://schemas.microsoft.com/office/drawing/2014/main" id="{68473313-CDA6-452C-8697-4BDCD6F79E30}"/>
              </a:ext>
            </a:extLst>
          </p:cNvPr>
          <p:cNvSpPr>
            <a:spLocks noGrp="1"/>
          </p:cNvSpPr>
          <p:nvPr>
            <p:ph type="ftr" sz="quarter" idx="11"/>
          </p:nvPr>
        </p:nvSpPr>
        <p:spPr/>
        <p:txBody>
          <a:bodyPr/>
          <a:lstStyle/>
          <a:p>
            <a:r>
              <a:rPr lang="fi-FI"/>
              <a:t>© 2021 Katja Laitinen &amp; Jari Tamminen</a:t>
            </a:r>
          </a:p>
        </p:txBody>
      </p:sp>
      <p:sp>
        <p:nvSpPr>
          <p:cNvPr id="5" name="Dian numeron paikkamerkki 4">
            <a:extLst>
              <a:ext uri="{FF2B5EF4-FFF2-40B4-BE49-F238E27FC236}">
                <a16:creationId xmlns:a16="http://schemas.microsoft.com/office/drawing/2014/main" id="{92A7E374-DB41-4489-A1AE-78278CF5246B}"/>
              </a:ext>
            </a:extLst>
          </p:cNvPr>
          <p:cNvSpPr>
            <a:spLocks noGrp="1"/>
          </p:cNvSpPr>
          <p:nvPr>
            <p:ph type="sldNum" sz="quarter" idx="12"/>
          </p:nvPr>
        </p:nvSpPr>
        <p:spPr/>
        <p:txBody>
          <a:bodyPr>
            <a:normAutofit lnSpcReduction="10000"/>
          </a:bodyPr>
          <a:lstStyle/>
          <a:p>
            <a:fld id="{6165BD2A-07D0-4D48-9DE3-94D0CBF9AFAE}" type="slidenum">
              <a:rPr lang="fi-FI" smtClean="0"/>
              <a:t>23</a:t>
            </a:fld>
            <a:endParaRPr lang="fi-FI"/>
          </a:p>
        </p:txBody>
      </p:sp>
    </p:spTree>
    <p:extLst>
      <p:ext uri="{BB962C8B-B14F-4D97-AF65-F5344CB8AC3E}">
        <p14:creationId xmlns:p14="http://schemas.microsoft.com/office/powerpoint/2010/main" val="35732250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9E099E5-1E60-494A-BD7A-34047B4C0E11}"/>
              </a:ext>
            </a:extLst>
          </p:cNvPr>
          <p:cNvSpPr>
            <a:spLocks noGrp="1"/>
          </p:cNvSpPr>
          <p:nvPr>
            <p:ph type="title"/>
          </p:nvPr>
        </p:nvSpPr>
        <p:spPr>
          <a:xfrm>
            <a:off x="418312" y="207228"/>
            <a:ext cx="9692640" cy="1325562"/>
          </a:xfrm>
        </p:spPr>
        <p:txBody>
          <a:bodyPr>
            <a:normAutofit/>
          </a:bodyPr>
          <a:lstStyle/>
          <a:p>
            <a:r>
              <a:rPr lang="fi-FI" sz="3200" dirty="0"/>
              <a:t>Mökki ja sen ominaisuudet</a:t>
            </a:r>
            <a:br>
              <a:rPr lang="fi-FI" sz="3600" dirty="0"/>
            </a:br>
            <a:endParaRPr lang="fi-FI" sz="3600" dirty="0"/>
          </a:p>
        </p:txBody>
      </p:sp>
      <p:sp>
        <p:nvSpPr>
          <p:cNvPr id="3" name="Tekstin paikkamerkki 2">
            <a:extLst>
              <a:ext uri="{FF2B5EF4-FFF2-40B4-BE49-F238E27FC236}">
                <a16:creationId xmlns:a16="http://schemas.microsoft.com/office/drawing/2014/main" id="{404BD4DC-9EDC-4C12-9B98-43B0F7A06815}"/>
              </a:ext>
            </a:extLst>
          </p:cNvPr>
          <p:cNvSpPr>
            <a:spLocks noGrp="1"/>
          </p:cNvSpPr>
          <p:nvPr>
            <p:ph type="body" idx="1"/>
          </p:nvPr>
        </p:nvSpPr>
        <p:spPr>
          <a:xfrm>
            <a:off x="533722" y="1383630"/>
            <a:ext cx="4480560" cy="731520"/>
          </a:xfrm>
        </p:spPr>
        <p:txBody>
          <a:bodyPr/>
          <a:lstStyle/>
          <a:p>
            <a:r>
              <a:rPr lang="fi-FI" dirty="0"/>
              <a:t>Juomavesi</a:t>
            </a:r>
          </a:p>
        </p:txBody>
      </p:sp>
      <p:sp>
        <p:nvSpPr>
          <p:cNvPr id="4" name="Alatunnisteen paikkamerkki 3">
            <a:extLst>
              <a:ext uri="{FF2B5EF4-FFF2-40B4-BE49-F238E27FC236}">
                <a16:creationId xmlns:a16="http://schemas.microsoft.com/office/drawing/2014/main" id="{00A8330F-FCB2-4D0A-B675-8439D77C6035}"/>
              </a:ext>
            </a:extLst>
          </p:cNvPr>
          <p:cNvSpPr>
            <a:spLocks noGrp="1"/>
          </p:cNvSpPr>
          <p:nvPr>
            <p:ph type="ftr" sz="quarter" idx="11"/>
          </p:nvPr>
        </p:nvSpPr>
        <p:spPr/>
        <p:txBody>
          <a:bodyPr/>
          <a:lstStyle/>
          <a:p>
            <a:r>
              <a:rPr lang="fi-FI"/>
              <a:t>© 2021 Katja Laitinen &amp; Jari Tamminen</a:t>
            </a:r>
          </a:p>
        </p:txBody>
      </p:sp>
      <p:sp>
        <p:nvSpPr>
          <p:cNvPr id="11" name="Sisällön paikkamerkki 10">
            <a:extLst>
              <a:ext uri="{FF2B5EF4-FFF2-40B4-BE49-F238E27FC236}">
                <a16:creationId xmlns:a16="http://schemas.microsoft.com/office/drawing/2014/main" id="{C5DC9A05-4AF3-4F40-890B-FF69A2330347}"/>
              </a:ext>
            </a:extLst>
          </p:cNvPr>
          <p:cNvSpPr>
            <a:spLocks noGrp="1"/>
          </p:cNvSpPr>
          <p:nvPr>
            <p:ph sz="quarter" idx="4"/>
          </p:nvPr>
        </p:nvSpPr>
        <p:spPr>
          <a:xfrm>
            <a:off x="6175899" y="2115150"/>
            <a:ext cx="4388528" cy="4188856"/>
          </a:xfrm>
        </p:spPr>
        <p:txBody>
          <a:bodyPr>
            <a:normAutofit/>
          </a:bodyPr>
          <a:lstStyle/>
          <a:p>
            <a:r>
              <a:rPr lang="fi-FI" sz="1700" dirty="0"/>
              <a:t>Kolmasosa vastaajista (34,3 %) saa juomaveden mökkiinsä vesijohdon kautta (kunta/vesiosuuskunta). Toinen kolmannes (34,0 %) tuo juomaveden mökille astioilla muualta ja loput lähteestä, kaivosta tai porakaivosta.</a:t>
            </a:r>
          </a:p>
          <a:p>
            <a:endParaRPr lang="fi-FI" sz="1700" dirty="0"/>
          </a:p>
          <a:p>
            <a:r>
              <a:rPr lang="fi-FI" sz="1400" dirty="0"/>
              <a:t>Vuonna 2014 pääosan juomavedestään sai kunnallisesta tai vesiosuuskunnan vesijohdosta 19 % vastaajista. Toiset 19 % vastasi saavansa juomavetensä porakaivosta. 36 % vastaajista otti juomaveden mukaansa kotoa. Loput hakivat juomavetensä jostain muualta, kuten kaivosta, lähteestä tai Ruoveden laivarannasta. (Heinonen &amp; Kivi)</a:t>
            </a:r>
          </a:p>
        </p:txBody>
      </p:sp>
      <p:pic>
        <p:nvPicPr>
          <p:cNvPr id="14" name="Sisällön paikkamerkki 18">
            <a:extLst>
              <a:ext uri="{FF2B5EF4-FFF2-40B4-BE49-F238E27FC236}">
                <a16:creationId xmlns:a16="http://schemas.microsoft.com/office/drawing/2014/main" id="{D0F561A3-0985-4CA9-A763-AFF5A9BBF8CB}"/>
              </a:ext>
            </a:extLst>
          </p:cNvPr>
          <p:cNvPicPr>
            <a:picLocks noGrp="1" noChangeAspect="1"/>
          </p:cNvPicPr>
          <p:nvPr>
            <p:ph sz="half" idx="2"/>
          </p:nvPr>
        </p:nvPicPr>
        <p:blipFill>
          <a:blip r:embed="rId2"/>
          <a:stretch>
            <a:fillRect/>
          </a:stretch>
        </p:blipFill>
        <p:spPr>
          <a:xfrm>
            <a:off x="330795" y="2434008"/>
            <a:ext cx="5155923" cy="3040362"/>
          </a:xfrm>
        </p:spPr>
      </p:pic>
      <p:sp>
        <p:nvSpPr>
          <p:cNvPr id="5" name="Dian numeron paikkamerkki 4">
            <a:extLst>
              <a:ext uri="{FF2B5EF4-FFF2-40B4-BE49-F238E27FC236}">
                <a16:creationId xmlns:a16="http://schemas.microsoft.com/office/drawing/2014/main" id="{0001C402-4605-4146-A730-C7533A19E0B1}"/>
              </a:ext>
            </a:extLst>
          </p:cNvPr>
          <p:cNvSpPr>
            <a:spLocks noGrp="1"/>
          </p:cNvSpPr>
          <p:nvPr>
            <p:ph type="sldNum" sz="quarter" idx="12"/>
          </p:nvPr>
        </p:nvSpPr>
        <p:spPr/>
        <p:txBody>
          <a:bodyPr>
            <a:normAutofit lnSpcReduction="10000"/>
          </a:bodyPr>
          <a:lstStyle/>
          <a:p>
            <a:fld id="{6165BD2A-07D0-4D48-9DE3-94D0CBF9AFAE}" type="slidenum">
              <a:rPr lang="fi-FI" smtClean="0"/>
              <a:t>24</a:t>
            </a:fld>
            <a:endParaRPr lang="fi-FI"/>
          </a:p>
        </p:txBody>
      </p:sp>
    </p:spTree>
    <p:extLst>
      <p:ext uri="{BB962C8B-B14F-4D97-AF65-F5344CB8AC3E}">
        <p14:creationId xmlns:p14="http://schemas.microsoft.com/office/powerpoint/2010/main" val="15486066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9E099E5-1E60-494A-BD7A-34047B4C0E11}"/>
              </a:ext>
            </a:extLst>
          </p:cNvPr>
          <p:cNvSpPr>
            <a:spLocks noGrp="1"/>
          </p:cNvSpPr>
          <p:nvPr>
            <p:ph type="title"/>
          </p:nvPr>
        </p:nvSpPr>
        <p:spPr>
          <a:xfrm>
            <a:off x="507270" y="283326"/>
            <a:ext cx="9692640" cy="1325562"/>
          </a:xfrm>
        </p:spPr>
        <p:txBody>
          <a:bodyPr>
            <a:normAutofit/>
          </a:bodyPr>
          <a:lstStyle/>
          <a:p>
            <a:r>
              <a:rPr lang="fi-FI" sz="3200" dirty="0"/>
              <a:t>Mökki ja sen ominaisuudet</a:t>
            </a:r>
            <a:br>
              <a:rPr lang="fi-FI" sz="3600" dirty="0"/>
            </a:br>
            <a:endParaRPr lang="fi-FI" sz="3600" dirty="0"/>
          </a:p>
        </p:txBody>
      </p:sp>
      <p:sp>
        <p:nvSpPr>
          <p:cNvPr id="3" name="Tekstin paikkamerkki 2">
            <a:extLst>
              <a:ext uri="{FF2B5EF4-FFF2-40B4-BE49-F238E27FC236}">
                <a16:creationId xmlns:a16="http://schemas.microsoft.com/office/drawing/2014/main" id="{404BD4DC-9EDC-4C12-9B98-43B0F7A06815}"/>
              </a:ext>
            </a:extLst>
          </p:cNvPr>
          <p:cNvSpPr>
            <a:spLocks noGrp="1"/>
          </p:cNvSpPr>
          <p:nvPr>
            <p:ph type="body" idx="1"/>
          </p:nvPr>
        </p:nvSpPr>
        <p:spPr>
          <a:xfrm>
            <a:off x="507270" y="1692459"/>
            <a:ext cx="4480560" cy="731520"/>
          </a:xfrm>
        </p:spPr>
        <p:txBody>
          <a:bodyPr/>
          <a:lstStyle/>
          <a:p>
            <a:r>
              <a:rPr lang="fi-FI" dirty="0"/>
              <a:t>Jäteveden käsittely</a:t>
            </a:r>
          </a:p>
          <a:p>
            <a:endParaRPr lang="fi-FI" dirty="0"/>
          </a:p>
        </p:txBody>
      </p:sp>
      <p:pic>
        <p:nvPicPr>
          <p:cNvPr id="16" name="Sisällön paikkamerkki 15">
            <a:extLst>
              <a:ext uri="{FF2B5EF4-FFF2-40B4-BE49-F238E27FC236}">
                <a16:creationId xmlns:a16="http://schemas.microsoft.com/office/drawing/2014/main" id="{41EBCBFF-E108-4ECD-A957-6BE73C493654}"/>
              </a:ext>
            </a:extLst>
          </p:cNvPr>
          <p:cNvPicPr>
            <a:picLocks noGrp="1" noChangeAspect="1"/>
          </p:cNvPicPr>
          <p:nvPr>
            <p:ph sz="half" idx="2"/>
          </p:nvPr>
        </p:nvPicPr>
        <p:blipFill>
          <a:blip r:embed="rId2"/>
          <a:stretch>
            <a:fillRect/>
          </a:stretch>
        </p:blipFill>
        <p:spPr>
          <a:xfrm>
            <a:off x="338597" y="2654710"/>
            <a:ext cx="5385635" cy="3175819"/>
          </a:xfrm>
        </p:spPr>
      </p:pic>
      <p:sp>
        <p:nvSpPr>
          <p:cNvPr id="4" name="Alatunnisteen paikkamerkki 3">
            <a:extLst>
              <a:ext uri="{FF2B5EF4-FFF2-40B4-BE49-F238E27FC236}">
                <a16:creationId xmlns:a16="http://schemas.microsoft.com/office/drawing/2014/main" id="{E9031893-AA67-49F8-A8A3-C3263251ED6D}"/>
              </a:ext>
            </a:extLst>
          </p:cNvPr>
          <p:cNvSpPr>
            <a:spLocks noGrp="1"/>
          </p:cNvSpPr>
          <p:nvPr>
            <p:ph type="ftr" sz="quarter" idx="11"/>
          </p:nvPr>
        </p:nvSpPr>
        <p:spPr/>
        <p:txBody>
          <a:bodyPr/>
          <a:lstStyle/>
          <a:p>
            <a:r>
              <a:rPr lang="fi-FI"/>
              <a:t>© 2021 Katja Laitinen &amp; Jari Tamminen</a:t>
            </a:r>
          </a:p>
        </p:txBody>
      </p:sp>
      <p:sp>
        <p:nvSpPr>
          <p:cNvPr id="7" name="Sisällön paikkamerkki 6">
            <a:extLst>
              <a:ext uri="{FF2B5EF4-FFF2-40B4-BE49-F238E27FC236}">
                <a16:creationId xmlns:a16="http://schemas.microsoft.com/office/drawing/2014/main" id="{A69B7CBF-E60F-4316-9028-6EC7FC6130A1}"/>
              </a:ext>
            </a:extLst>
          </p:cNvPr>
          <p:cNvSpPr>
            <a:spLocks noGrp="1"/>
          </p:cNvSpPr>
          <p:nvPr>
            <p:ph sz="quarter" idx="4"/>
          </p:nvPr>
        </p:nvSpPr>
        <p:spPr>
          <a:xfrm>
            <a:off x="5942439" y="2128993"/>
            <a:ext cx="4867922" cy="4377767"/>
          </a:xfrm>
        </p:spPr>
        <p:txBody>
          <a:bodyPr>
            <a:normAutofit/>
          </a:bodyPr>
          <a:lstStyle/>
          <a:p>
            <a:r>
              <a:rPr lang="fi-FI" sz="1600" dirty="0"/>
              <a:t>Yleisin tapa on saostuskaivo ja imeyttäminen (40,2 %). Umpisäiliö (19,8 %) ja kunnallinen viemäri (15,0 %) olivat seuraaviksi yleisimmät vaihtoehdot. Asuntokohtainen puhdistamo oli 5,9 prosentilla vastaajista. Vajaa kymmenen prosenttia (9,6 %) vastaajista ilmoitti, ettei mökillä synny jätevesiä. </a:t>
            </a:r>
          </a:p>
          <a:p>
            <a:endParaRPr lang="fi-FI" dirty="0"/>
          </a:p>
          <a:p>
            <a:r>
              <a:rPr lang="fi-FI" sz="1400" dirty="0"/>
              <a:t>Vuonna 2014 vastaajista 49 % käytti jätevesiensä hävittämiseen saostuskaivoa tai imeyttämistä. 22 % sanoi, ettei heidän mökillään synny jätevesiä. Kahdella prosentilla vastanneista oli oma mökkikohtainen puhdistamo. Lopuilla oli joko saostuskenttä, umpisäiliö tai kunnallinen viemäri. (Heinonen &amp; Kivi)</a:t>
            </a:r>
          </a:p>
        </p:txBody>
      </p:sp>
      <p:sp>
        <p:nvSpPr>
          <p:cNvPr id="5" name="Dian numeron paikkamerkki 4">
            <a:extLst>
              <a:ext uri="{FF2B5EF4-FFF2-40B4-BE49-F238E27FC236}">
                <a16:creationId xmlns:a16="http://schemas.microsoft.com/office/drawing/2014/main" id="{83C5B9AF-3CFF-4BE4-815B-13457759593E}"/>
              </a:ext>
            </a:extLst>
          </p:cNvPr>
          <p:cNvSpPr>
            <a:spLocks noGrp="1"/>
          </p:cNvSpPr>
          <p:nvPr>
            <p:ph type="sldNum" sz="quarter" idx="12"/>
          </p:nvPr>
        </p:nvSpPr>
        <p:spPr/>
        <p:txBody>
          <a:bodyPr>
            <a:normAutofit lnSpcReduction="10000"/>
          </a:bodyPr>
          <a:lstStyle/>
          <a:p>
            <a:fld id="{6165BD2A-07D0-4D48-9DE3-94D0CBF9AFAE}" type="slidenum">
              <a:rPr lang="fi-FI" smtClean="0"/>
              <a:t>25</a:t>
            </a:fld>
            <a:endParaRPr lang="fi-FI"/>
          </a:p>
        </p:txBody>
      </p:sp>
    </p:spTree>
    <p:extLst>
      <p:ext uri="{BB962C8B-B14F-4D97-AF65-F5344CB8AC3E}">
        <p14:creationId xmlns:p14="http://schemas.microsoft.com/office/powerpoint/2010/main" val="17946775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9E099E5-1E60-494A-BD7A-34047B4C0E11}"/>
              </a:ext>
            </a:extLst>
          </p:cNvPr>
          <p:cNvSpPr>
            <a:spLocks noGrp="1"/>
          </p:cNvSpPr>
          <p:nvPr>
            <p:ph type="title"/>
          </p:nvPr>
        </p:nvSpPr>
        <p:spPr>
          <a:xfrm>
            <a:off x="577049" y="355195"/>
            <a:ext cx="9692640" cy="1325562"/>
          </a:xfrm>
        </p:spPr>
        <p:txBody>
          <a:bodyPr>
            <a:normAutofit/>
          </a:bodyPr>
          <a:lstStyle/>
          <a:p>
            <a:r>
              <a:rPr lang="fi-FI" sz="3200" dirty="0"/>
              <a:t>Mökki ja sen ominaisuudet</a:t>
            </a:r>
            <a:br>
              <a:rPr lang="fi-FI" sz="3600" dirty="0"/>
            </a:br>
            <a:endParaRPr lang="fi-FI" sz="3600" dirty="0"/>
          </a:p>
        </p:txBody>
      </p:sp>
      <p:sp>
        <p:nvSpPr>
          <p:cNvPr id="3" name="Tekstin paikkamerkki 2">
            <a:extLst>
              <a:ext uri="{FF2B5EF4-FFF2-40B4-BE49-F238E27FC236}">
                <a16:creationId xmlns:a16="http://schemas.microsoft.com/office/drawing/2014/main" id="{404BD4DC-9EDC-4C12-9B98-43B0F7A06815}"/>
              </a:ext>
            </a:extLst>
          </p:cNvPr>
          <p:cNvSpPr>
            <a:spLocks noGrp="1"/>
          </p:cNvSpPr>
          <p:nvPr>
            <p:ph type="body" idx="1"/>
          </p:nvPr>
        </p:nvSpPr>
        <p:spPr>
          <a:xfrm>
            <a:off x="577049" y="1806873"/>
            <a:ext cx="4480560" cy="731520"/>
          </a:xfrm>
        </p:spPr>
        <p:txBody>
          <a:bodyPr/>
          <a:lstStyle/>
          <a:p>
            <a:r>
              <a:rPr lang="fi-FI" dirty="0"/>
              <a:t>Jätteiden hävitys</a:t>
            </a:r>
          </a:p>
          <a:p>
            <a:endParaRPr lang="fi-FI" dirty="0"/>
          </a:p>
        </p:txBody>
      </p:sp>
      <p:sp>
        <p:nvSpPr>
          <p:cNvPr id="4" name="Alatunnisteen paikkamerkki 3">
            <a:extLst>
              <a:ext uri="{FF2B5EF4-FFF2-40B4-BE49-F238E27FC236}">
                <a16:creationId xmlns:a16="http://schemas.microsoft.com/office/drawing/2014/main" id="{E9031893-AA67-49F8-A8A3-C3263251ED6D}"/>
              </a:ext>
            </a:extLst>
          </p:cNvPr>
          <p:cNvSpPr>
            <a:spLocks noGrp="1"/>
          </p:cNvSpPr>
          <p:nvPr>
            <p:ph type="ftr" sz="quarter" idx="11"/>
          </p:nvPr>
        </p:nvSpPr>
        <p:spPr/>
        <p:txBody>
          <a:bodyPr/>
          <a:lstStyle/>
          <a:p>
            <a:r>
              <a:rPr lang="fi-FI"/>
              <a:t>© 2021 Katja Laitinen &amp; Jari Tamminen</a:t>
            </a:r>
          </a:p>
        </p:txBody>
      </p:sp>
      <p:sp>
        <p:nvSpPr>
          <p:cNvPr id="11" name="Sisällön paikkamerkki 10">
            <a:extLst>
              <a:ext uri="{FF2B5EF4-FFF2-40B4-BE49-F238E27FC236}">
                <a16:creationId xmlns:a16="http://schemas.microsoft.com/office/drawing/2014/main" id="{304AD5B2-2060-45E2-98B6-E6DF75C776A9}"/>
              </a:ext>
            </a:extLst>
          </p:cNvPr>
          <p:cNvSpPr>
            <a:spLocks noGrp="1"/>
          </p:cNvSpPr>
          <p:nvPr>
            <p:ph sz="quarter" idx="4"/>
          </p:nvPr>
        </p:nvSpPr>
        <p:spPr>
          <a:xfrm>
            <a:off x="5908217" y="2066759"/>
            <a:ext cx="4869274" cy="4142994"/>
          </a:xfrm>
        </p:spPr>
        <p:txBody>
          <a:bodyPr>
            <a:normAutofit fontScale="92500"/>
          </a:bodyPr>
          <a:lstStyle/>
          <a:p>
            <a:r>
              <a:rPr lang="fi-FI" sz="1600" dirty="0"/>
              <a:t>Mökillä syntyvien jätteiden hävittämisessä selvästi yleisin tapa oli viedä ne lähimmälle jätepisteelle (61,8 %). Kunnallista jätteen keräystä käytti 24,4 % vastaajista. Kompostointia ilmoitti käyttävänsä vain 2,8 % vastaajista. </a:t>
            </a:r>
          </a:p>
          <a:p>
            <a:r>
              <a:rPr lang="fi-FI" sz="1600" dirty="0"/>
              <a:t>Tässä on huomioitavaa, että monet ilmoittivat kohdassa muu käyttävänsä kaikkia tarjottuja vaihtoehtoja. </a:t>
            </a:r>
          </a:p>
          <a:p>
            <a:r>
              <a:rPr lang="fi-FI" sz="1600" i="1" dirty="0"/>
              <a:t>Kysymyksestä jäi epähuomiossa useamman valinnan vaihtoehto pois, joten vertailua vuoden 2014 tutkimukseen ei voi tehdä luotettavasti.</a:t>
            </a:r>
          </a:p>
          <a:p>
            <a:endParaRPr lang="fi-FI" sz="1700" dirty="0"/>
          </a:p>
          <a:p>
            <a:r>
              <a:rPr lang="fi-FI" sz="1400" dirty="0"/>
              <a:t>Vuonna 2014 suurin osa eli 82 % vastaajista vei jätteensä lähimmälle jätteenkeräyspisteelle. 46 % kompostoi ainakin osan jätteistään. (Heinonen &amp; Kivi)</a:t>
            </a:r>
          </a:p>
        </p:txBody>
      </p:sp>
      <p:pic>
        <p:nvPicPr>
          <p:cNvPr id="15" name="Sisällön paikkamerkki 17">
            <a:extLst>
              <a:ext uri="{FF2B5EF4-FFF2-40B4-BE49-F238E27FC236}">
                <a16:creationId xmlns:a16="http://schemas.microsoft.com/office/drawing/2014/main" id="{C75A3350-A5ED-46F6-9E3C-E2A9C9E7493E}"/>
              </a:ext>
            </a:extLst>
          </p:cNvPr>
          <p:cNvPicPr>
            <a:picLocks noGrp="1" noChangeAspect="1"/>
          </p:cNvPicPr>
          <p:nvPr>
            <p:ph sz="half" idx="2"/>
          </p:nvPr>
        </p:nvPicPr>
        <p:blipFill>
          <a:blip r:embed="rId2"/>
          <a:stretch>
            <a:fillRect/>
          </a:stretch>
        </p:blipFill>
        <p:spPr>
          <a:xfrm>
            <a:off x="577049" y="2615416"/>
            <a:ext cx="5164939" cy="3045678"/>
          </a:xfrm>
        </p:spPr>
      </p:pic>
      <p:sp>
        <p:nvSpPr>
          <p:cNvPr id="5" name="Dian numeron paikkamerkki 4">
            <a:extLst>
              <a:ext uri="{FF2B5EF4-FFF2-40B4-BE49-F238E27FC236}">
                <a16:creationId xmlns:a16="http://schemas.microsoft.com/office/drawing/2014/main" id="{483B247D-239E-42A5-A427-87C555923513}"/>
              </a:ext>
            </a:extLst>
          </p:cNvPr>
          <p:cNvSpPr>
            <a:spLocks noGrp="1"/>
          </p:cNvSpPr>
          <p:nvPr>
            <p:ph type="sldNum" sz="quarter" idx="12"/>
          </p:nvPr>
        </p:nvSpPr>
        <p:spPr/>
        <p:txBody>
          <a:bodyPr>
            <a:normAutofit lnSpcReduction="10000"/>
          </a:bodyPr>
          <a:lstStyle/>
          <a:p>
            <a:fld id="{6165BD2A-07D0-4D48-9DE3-94D0CBF9AFAE}" type="slidenum">
              <a:rPr lang="fi-FI" smtClean="0"/>
              <a:t>26</a:t>
            </a:fld>
            <a:endParaRPr lang="fi-FI"/>
          </a:p>
        </p:txBody>
      </p:sp>
    </p:spTree>
    <p:extLst>
      <p:ext uri="{BB962C8B-B14F-4D97-AF65-F5344CB8AC3E}">
        <p14:creationId xmlns:p14="http://schemas.microsoft.com/office/powerpoint/2010/main" val="22946543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9E099E5-1E60-494A-BD7A-34047B4C0E11}"/>
              </a:ext>
            </a:extLst>
          </p:cNvPr>
          <p:cNvSpPr>
            <a:spLocks noGrp="1"/>
          </p:cNvSpPr>
          <p:nvPr>
            <p:ph type="title"/>
          </p:nvPr>
        </p:nvSpPr>
        <p:spPr>
          <a:xfrm>
            <a:off x="781856" y="97401"/>
            <a:ext cx="9692640" cy="1189861"/>
          </a:xfrm>
        </p:spPr>
        <p:txBody>
          <a:bodyPr>
            <a:normAutofit/>
          </a:bodyPr>
          <a:lstStyle/>
          <a:p>
            <a:r>
              <a:rPr lang="fi-FI" sz="3200" dirty="0"/>
              <a:t>Mökki ja sen ominaisuudet</a:t>
            </a:r>
            <a:br>
              <a:rPr lang="fi-FI" sz="3600" dirty="0"/>
            </a:br>
            <a:endParaRPr lang="fi-FI" sz="3600" dirty="0"/>
          </a:p>
        </p:txBody>
      </p:sp>
      <p:sp>
        <p:nvSpPr>
          <p:cNvPr id="3" name="Tekstin paikkamerkki 2">
            <a:extLst>
              <a:ext uri="{FF2B5EF4-FFF2-40B4-BE49-F238E27FC236}">
                <a16:creationId xmlns:a16="http://schemas.microsoft.com/office/drawing/2014/main" id="{404BD4DC-9EDC-4C12-9B98-43B0F7A06815}"/>
              </a:ext>
            </a:extLst>
          </p:cNvPr>
          <p:cNvSpPr>
            <a:spLocks noGrp="1"/>
          </p:cNvSpPr>
          <p:nvPr>
            <p:ph type="body" idx="1"/>
          </p:nvPr>
        </p:nvSpPr>
        <p:spPr>
          <a:xfrm>
            <a:off x="781856" y="1287262"/>
            <a:ext cx="4480560" cy="731520"/>
          </a:xfrm>
        </p:spPr>
        <p:txBody>
          <a:bodyPr/>
          <a:lstStyle/>
          <a:p>
            <a:r>
              <a:rPr lang="fi-FI" dirty="0"/>
              <a:t>Mökin mahdollinen remontointi/laajennus 2021 (n=160)</a:t>
            </a:r>
          </a:p>
          <a:p>
            <a:endParaRPr lang="fi-FI" dirty="0"/>
          </a:p>
        </p:txBody>
      </p:sp>
      <p:sp>
        <p:nvSpPr>
          <p:cNvPr id="6" name="Sisällön paikkamerkki 5">
            <a:extLst>
              <a:ext uri="{FF2B5EF4-FFF2-40B4-BE49-F238E27FC236}">
                <a16:creationId xmlns:a16="http://schemas.microsoft.com/office/drawing/2014/main" id="{C501DED9-ADE7-447A-B90D-82BA5F3CE4B4}"/>
              </a:ext>
            </a:extLst>
          </p:cNvPr>
          <p:cNvSpPr>
            <a:spLocks noGrp="1"/>
          </p:cNvSpPr>
          <p:nvPr>
            <p:ph sz="half" idx="2"/>
          </p:nvPr>
        </p:nvSpPr>
        <p:spPr>
          <a:xfrm>
            <a:off x="781856" y="2104932"/>
            <a:ext cx="4629043" cy="4421080"/>
          </a:xfrm>
        </p:spPr>
        <p:txBody>
          <a:bodyPr>
            <a:noAutofit/>
          </a:bodyPr>
          <a:lstStyle/>
          <a:p>
            <a:r>
              <a:rPr lang="fi-FI" sz="1400" dirty="0"/>
              <a:t>Mökin remontoimista tai laajentamista seuraavien 2–3 kolmen vuoden aikana suunnitteli 47,0 % vastaajista. </a:t>
            </a:r>
          </a:p>
          <a:p>
            <a:r>
              <a:rPr lang="fi-FI" sz="1400" dirty="0"/>
              <a:t>Saunan rakentamista tai sen remontointia suunnitteli 24 vastaajaa. </a:t>
            </a:r>
          </a:p>
          <a:p>
            <a:r>
              <a:rPr lang="fi-FI" sz="1400" dirty="0"/>
              <a:t>Kattoremontti, terassin rakentaminen tai korjaus, varaston rakentaminen, laiturin rakentaminen tai korjaus sekä erilaiset maalausurakat mainittiin vähintään kymmenessä vastauksessa. </a:t>
            </a:r>
          </a:p>
          <a:p>
            <a:r>
              <a:rPr lang="fi-FI" sz="1400" dirty="0"/>
              <a:t>Kokonaan uuden mökin/päärakennuksen aikoo rakentaa 10 vastaajaa ja päärakennusta laajentaa 5 vastaajaa. </a:t>
            </a:r>
          </a:p>
          <a:p>
            <a:r>
              <a:rPr lang="fi-FI" sz="1400" dirty="0"/>
              <a:t>Remonttien kustannusarviot vaihtelivat 1 000 eurosta 50 000 euroon asti. Uuden päärakennuksen rakentavilla kustannusarviot vaihtelivat välillä 50 000–300 000 euroa. </a:t>
            </a:r>
          </a:p>
        </p:txBody>
      </p:sp>
      <p:sp>
        <p:nvSpPr>
          <p:cNvPr id="7" name="Tekstin paikkamerkki 6">
            <a:extLst>
              <a:ext uri="{FF2B5EF4-FFF2-40B4-BE49-F238E27FC236}">
                <a16:creationId xmlns:a16="http://schemas.microsoft.com/office/drawing/2014/main" id="{E176F47D-9092-45D4-9378-18E7D7BA1203}"/>
              </a:ext>
            </a:extLst>
          </p:cNvPr>
          <p:cNvSpPr>
            <a:spLocks noGrp="1"/>
          </p:cNvSpPr>
          <p:nvPr>
            <p:ph type="body" sz="quarter" idx="3"/>
          </p:nvPr>
        </p:nvSpPr>
        <p:spPr>
          <a:xfrm>
            <a:off x="6134203" y="2373893"/>
            <a:ext cx="4480560" cy="731520"/>
          </a:xfrm>
        </p:spPr>
        <p:txBody>
          <a:bodyPr/>
          <a:lstStyle/>
          <a:p>
            <a:r>
              <a:rPr lang="fi-FI" dirty="0"/>
              <a:t>Mökin mahdollinen remontointi/laajennus 2014</a:t>
            </a:r>
          </a:p>
          <a:p>
            <a:endParaRPr lang="fi-FI" dirty="0"/>
          </a:p>
        </p:txBody>
      </p:sp>
      <p:sp>
        <p:nvSpPr>
          <p:cNvPr id="11" name="Sisällön paikkamerkki 10">
            <a:extLst>
              <a:ext uri="{FF2B5EF4-FFF2-40B4-BE49-F238E27FC236}">
                <a16:creationId xmlns:a16="http://schemas.microsoft.com/office/drawing/2014/main" id="{304AD5B2-2060-45E2-98B6-E6DF75C776A9}"/>
              </a:ext>
            </a:extLst>
          </p:cNvPr>
          <p:cNvSpPr>
            <a:spLocks noGrp="1"/>
          </p:cNvSpPr>
          <p:nvPr>
            <p:ph sz="quarter" idx="4"/>
          </p:nvPr>
        </p:nvSpPr>
        <p:spPr>
          <a:xfrm>
            <a:off x="6134203" y="3069898"/>
            <a:ext cx="4340293" cy="2808304"/>
          </a:xfrm>
        </p:spPr>
        <p:txBody>
          <a:bodyPr>
            <a:noAutofit/>
          </a:bodyPr>
          <a:lstStyle/>
          <a:p>
            <a:r>
              <a:rPr lang="fi-FI" sz="1400" dirty="0"/>
              <a:t>75 % vastasi, ettei aio laajentaa tai remontoida seuraavien 2–3 vuoden aikana. </a:t>
            </a:r>
          </a:p>
          <a:p>
            <a:r>
              <a:rPr lang="fi-FI" sz="1400" dirty="0"/>
              <a:t>Ne, joilla oli suunnitelmissa laajentaa tai remontoida, aikoivat yleisimmin tehdä pientä peruskorjausta; tai rakentaa esimerkiksi grillikatoksen, aitan tai saunamökin. (Heinonen &amp; Kivi)</a:t>
            </a:r>
          </a:p>
          <a:p>
            <a:r>
              <a:rPr lang="fi-FI" sz="1400" dirty="0"/>
              <a:t>Suunnitellun projektin keskimääräinen kustannusarvio oli 16 700 euroa (</a:t>
            </a:r>
            <a:r>
              <a:rPr lang="fi-FI" sz="1400" dirty="0" err="1"/>
              <a:t>Kulla</a:t>
            </a:r>
            <a:r>
              <a:rPr lang="fi-FI" sz="1400" dirty="0"/>
              <a:t>).</a:t>
            </a:r>
          </a:p>
        </p:txBody>
      </p:sp>
      <p:sp>
        <p:nvSpPr>
          <p:cNvPr id="4" name="Alatunnisteen paikkamerkki 3">
            <a:extLst>
              <a:ext uri="{FF2B5EF4-FFF2-40B4-BE49-F238E27FC236}">
                <a16:creationId xmlns:a16="http://schemas.microsoft.com/office/drawing/2014/main" id="{E9031893-AA67-49F8-A8A3-C3263251ED6D}"/>
              </a:ext>
            </a:extLst>
          </p:cNvPr>
          <p:cNvSpPr>
            <a:spLocks noGrp="1"/>
          </p:cNvSpPr>
          <p:nvPr>
            <p:ph type="ftr" sz="quarter" idx="11"/>
          </p:nvPr>
        </p:nvSpPr>
        <p:spPr/>
        <p:txBody>
          <a:bodyPr/>
          <a:lstStyle/>
          <a:p>
            <a:r>
              <a:rPr lang="fi-FI"/>
              <a:t>© 2021 Katja Laitinen &amp; Jari Tamminen</a:t>
            </a:r>
          </a:p>
        </p:txBody>
      </p:sp>
      <p:sp>
        <p:nvSpPr>
          <p:cNvPr id="5" name="Dian numeron paikkamerkki 4">
            <a:extLst>
              <a:ext uri="{FF2B5EF4-FFF2-40B4-BE49-F238E27FC236}">
                <a16:creationId xmlns:a16="http://schemas.microsoft.com/office/drawing/2014/main" id="{9E1BB6E0-FEC6-4C64-AB2F-E562FC626B7B}"/>
              </a:ext>
            </a:extLst>
          </p:cNvPr>
          <p:cNvSpPr>
            <a:spLocks noGrp="1"/>
          </p:cNvSpPr>
          <p:nvPr>
            <p:ph type="sldNum" sz="quarter" idx="12"/>
          </p:nvPr>
        </p:nvSpPr>
        <p:spPr/>
        <p:txBody>
          <a:bodyPr>
            <a:normAutofit lnSpcReduction="10000"/>
          </a:bodyPr>
          <a:lstStyle/>
          <a:p>
            <a:fld id="{6165BD2A-07D0-4D48-9DE3-94D0CBF9AFAE}" type="slidenum">
              <a:rPr lang="fi-FI" smtClean="0"/>
              <a:t>27</a:t>
            </a:fld>
            <a:endParaRPr lang="fi-FI"/>
          </a:p>
        </p:txBody>
      </p:sp>
    </p:spTree>
    <p:extLst>
      <p:ext uri="{BB962C8B-B14F-4D97-AF65-F5344CB8AC3E}">
        <p14:creationId xmlns:p14="http://schemas.microsoft.com/office/powerpoint/2010/main" val="35266354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7A0234AD-AABF-4C36-9F02-AA6A594C15EE}"/>
              </a:ext>
            </a:extLst>
          </p:cNvPr>
          <p:cNvSpPr>
            <a:spLocks noGrp="1"/>
          </p:cNvSpPr>
          <p:nvPr>
            <p:ph type="title"/>
          </p:nvPr>
        </p:nvSpPr>
        <p:spPr>
          <a:xfrm>
            <a:off x="522074" y="274571"/>
            <a:ext cx="9692640" cy="1325562"/>
          </a:xfrm>
        </p:spPr>
        <p:txBody>
          <a:bodyPr>
            <a:normAutofit/>
          </a:bodyPr>
          <a:lstStyle/>
          <a:p>
            <a:r>
              <a:rPr lang="fi-FI" sz="3200" dirty="0"/>
              <a:t>Mökin käyttö</a:t>
            </a:r>
            <a:br>
              <a:rPr lang="fi-FI" sz="3600" dirty="0"/>
            </a:br>
            <a:endParaRPr lang="fi-FI" sz="3600" dirty="0"/>
          </a:p>
        </p:txBody>
      </p:sp>
      <p:sp>
        <p:nvSpPr>
          <p:cNvPr id="6" name="Tekstin paikkamerkki 5">
            <a:extLst>
              <a:ext uri="{FF2B5EF4-FFF2-40B4-BE49-F238E27FC236}">
                <a16:creationId xmlns:a16="http://schemas.microsoft.com/office/drawing/2014/main" id="{B09635C1-FD3C-4033-9B62-2D2A3E0E47EC}"/>
              </a:ext>
            </a:extLst>
          </p:cNvPr>
          <p:cNvSpPr>
            <a:spLocks noGrp="1"/>
          </p:cNvSpPr>
          <p:nvPr>
            <p:ph type="body" idx="1"/>
          </p:nvPr>
        </p:nvSpPr>
        <p:spPr>
          <a:xfrm>
            <a:off x="522074" y="1301721"/>
            <a:ext cx="4480560" cy="731520"/>
          </a:xfrm>
        </p:spPr>
        <p:txBody>
          <a:bodyPr/>
          <a:lstStyle/>
          <a:p>
            <a:r>
              <a:rPr lang="fi-FI" dirty="0"/>
              <a:t>Vuorokautta/vuosi + käyttäjämäärä</a:t>
            </a:r>
          </a:p>
        </p:txBody>
      </p:sp>
      <p:pic>
        <p:nvPicPr>
          <p:cNvPr id="25" name="Sisällön paikkamerkki 24">
            <a:extLst>
              <a:ext uri="{FF2B5EF4-FFF2-40B4-BE49-F238E27FC236}">
                <a16:creationId xmlns:a16="http://schemas.microsoft.com/office/drawing/2014/main" id="{4B4D197D-6A35-4009-A387-15E9A81DDC4B}"/>
              </a:ext>
            </a:extLst>
          </p:cNvPr>
          <p:cNvPicPr>
            <a:picLocks noGrp="1" noChangeAspect="1"/>
          </p:cNvPicPr>
          <p:nvPr>
            <p:ph sz="half" idx="2"/>
          </p:nvPr>
        </p:nvPicPr>
        <p:blipFill>
          <a:blip r:embed="rId2"/>
          <a:stretch>
            <a:fillRect/>
          </a:stretch>
        </p:blipFill>
        <p:spPr>
          <a:xfrm>
            <a:off x="331983" y="2507550"/>
            <a:ext cx="5347859" cy="3153543"/>
          </a:xfrm>
        </p:spPr>
      </p:pic>
      <p:sp>
        <p:nvSpPr>
          <p:cNvPr id="2" name="Alatunnisteen paikkamerkki 1">
            <a:extLst>
              <a:ext uri="{FF2B5EF4-FFF2-40B4-BE49-F238E27FC236}">
                <a16:creationId xmlns:a16="http://schemas.microsoft.com/office/drawing/2014/main" id="{E334C21A-B856-4F26-9092-8DB2E5BA857F}"/>
              </a:ext>
            </a:extLst>
          </p:cNvPr>
          <p:cNvSpPr>
            <a:spLocks noGrp="1"/>
          </p:cNvSpPr>
          <p:nvPr>
            <p:ph type="ftr" sz="quarter" idx="11"/>
          </p:nvPr>
        </p:nvSpPr>
        <p:spPr/>
        <p:txBody>
          <a:bodyPr/>
          <a:lstStyle/>
          <a:p>
            <a:r>
              <a:rPr lang="fi-FI"/>
              <a:t>© 2021 Katja Laitinen &amp; Jari Tamminen</a:t>
            </a:r>
          </a:p>
        </p:txBody>
      </p:sp>
      <p:sp>
        <p:nvSpPr>
          <p:cNvPr id="4" name="Sisällön paikkamerkki 3">
            <a:extLst>
              <a:ext uri="{FF2B5EF4-FFF2-40B4-BE49-F238E27FC236}">
                <a16:creationId xmlns:a16="http://schemas.microsoft.com/office/drawing/2014/main" id="{09680B6B-93BD-4BDA-B12B-F494C709BAE4}"/>
              </a:ext>
            </a:extLst>
          </p:cNvPr>
          <p:cNvSpPr>
            <a:spLocks noGrp="1"/>
          </p:cNvSpPr>
          <p:nvPr>
            <p:ph sz="quarter" idx="4"/>
          </p:nvPr>
        </p:nvSpPr>
        <p:spPr>
          <a:xfrm>
            <a:off x="5862098" y="1281175"/>
            <a:ext cx="4838081" cy="5298819"/>
          </a:xfrm>
        </p:spPr>
        <p:txBody>
          <a:bodyPr>
            <a:normAutofit/>
          </a:bodyPr>
          <a:lstStyle/>
          <a:p>
            <a:r>
              <a:rPr lang="fi-FI" sz="1600" dirty="0"/>
              <a:t>Lähes puolet vastaajista viettää mökillä vuoden aikana 31–90 vuorokautta: 24,6 prosenttia 31–60 vuorokautta ja 23,2 prosenttia 61–90 vuorokautta. Alle kaksi viikkoa mökillä oleilee vuoden aikana vain 5,4 prosenttia vastaajista ja yli neljä kuukautta puolestaan lähes joka neljäs vastaaja (24,4 %). </a:t>
            </a:r>
          </a:p>
          <a:p>
            <a:r>
              <a:rPr lang="fi-FI" sz="1600" dirty="0"/>
              <a:t>Mökkiä käyttää tavallisimmin 2–3 henkilöä (60,9 %). Yksin mökillä on vain 5,4 % vastaajista, ja enemmän kuin viisihenkisiä seurueita mökin käyttäjistä on 16,4 %. </a:t>
            </a:r>
          </a:p>
          <a:p>
            <a:endParaRPr lang="fi-FI" sz="1700" dirty="0"/>
          </a:p>
          <a:p>
            <a:r>
              <a:rPr lang="fi-FI" sz="1400" dirty="0"/>
              <a:t>Vuonna 2014 kysyttiin käyntikertoja. 57 % vastaajista kävi mökillänsä yli 20 kertaa vuodessa. Neljäsosa vastaajista kävi mökillään 10-20 kertaa vuodessa ja vain 7 % ilmoitti käyvänsä mökillään alle viisi kertaa vuodessa. (Heinonen &amp; Kivi) </a:t>
            </a:r>
          </a:p>
          <a:p>
            <a:r>
              <a:rPr lang="fi-FI" sz="1400" dirty="0"/>
              <a:t>Mökkiä käytti yleensä kaksi henkilöä (</a:t>
            </a:r>
            <a:r>
              <a:rPr lang="fi-FI" sz="1400" dirty="0" err="1"/>
              <a:t>Kulla</a:t>
            </a:r>
            <a:r>
              <a:rPr lang="fi-FI" sz="1400" dirty="0"/>
              <a:t>).</a:t>
            </a:r>
          </a:p>
          <a:p>
            <a:endParaRPr lang="fi-FI" sz="1400" dirty="0"/>
          </a:p>
        </p:txBody>
      </p:sp>
      <p:sp>
        <p:nvSpPr>
          <p:cNvPr id="3" name="Dian numeron paikkamerkki 2">
            <a:extLst>
              <a:ext uri="{FF2B5EF4-FFF2-40B4-BE49-F238E27FC236}">
                <a16:creationId xmlns:a16="http://schemas.microsoft.com/office/drawing/2014/main" id="{BF61097A-1163-4C0A-8EEF-EA6A204A8534}"/>
              </a:ext>
            </a:extLst>
          </p:cNvPr>
          <p:cNvSpPr>
            <a:spLocks noGrp="1"/>
          </p:cNvSpPr>
          <p:nvPr>
            <p:ph type="sldNum" sz="quarter" idx="12"/>
          </p:nvPr>
        </p:nvSpPr>
        <p:spPr/>
        <p:txBody>
          <a:bodyPr>
            <a:normAutofit lnSpcReduction="10000"/>
          </a:bodyPr>
          <a:lstStyle/>
          <a:p>
            <a:fld id="{6165BD2A-07D0-4D48-9DE3-94D0CBF9AFAE}" type="slidenum">
              <a:rPr lang="fi-FI" smtClean="0"/>
              <a:t>28</a:t>
            </a:fld>
            <a:endParaRPr lang="fi-FI"/>
          </a:p>
        </p:txBody>
      </p:sp>
    </p:spTree>
    <p:extLst>
      <p:ext uri="{BB962C8B-B14F-4D97-AF65-F5344CB8AC3E}">
        <p14:creationId xmlns:p14="http://schemas.microsoft.com/office/powerpoint/2010/main" val="14575048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7A0234AD-AABF-4C36-9F02-AA6A594C15EE}"/>
              </a:ext>
            </a:extLst>
          </p:cNvPr>
          <p:cNvSpPr>
            <a:spLocks noGrp="1"/>
          </p:cNvSpPr>
          <p:nvPr>
            <p:ph type="title"/>
          </p:nvPr>
        </p:nvSpPr>
        <p:spPr>
          <a:xfrm>
            <a:off x="574182" y="549621"/>
            <a:ext cx="4883938" cy="1325562"/>
          </a:xfrm>
        </p:spPr>
        <p:txBody>
          <a:bodyPr>
            <a:normAutofit/>
          </a:bodyPr>
          <a:lstStyle/>
          <a:p>
            <a:r>
              <a:rPr lang="fi-FI" sz="3200" dirty="0"/>
              <a:t>Mökin käyttö</a:t>
            </a:r>
            <a:br>
              <a:rPr lang="fi-FI" sz="3600" dirty="0"/>
            </a:br>
            <a:endParaRPr lang="fi-FI" sz="3600" dirty="0"/>
          </a:p>
        </p:txBody>
      </p:sp>
      <p:sp>
        <p:nvSpPr>
          <p:cNvPr id="6" name="Tekstin paikkamerkki 5">
            <a:extLst>
              <a:ext uri="{FF2B5EF4-FFF2-40B4-BE49-F238E27FC236}">
                <a16:creationId xmlns:a16="http://schemas.microsoft.com/office/drawing/2014/main" id="{B09635C1-FD3C-4033-9B62-2D2A3E0E47EC}"/>
              </a:ext>
            </a:extLst>
          </p:cNvPr>
          <p:cNvSpPr>
            <a:spLocks noGrp="1"/>
          </p:cNvSpPr>
          <p:nvPr>
            <p:ph type="body" idx="1"/>
          </p:nvPr>
        </p:nvSpPr>
        <p:spPr>
          <a:xfrm>
            <a:off x="574182" y="1953406"/>
            <a:ext cx="4480560" cy="731520"/>
          </a:xfrm>
        </p:spPr>
        <p:txBody>
          <a:bodyPr/>
          <a:lstStyle/>
          <a:p>
            <a:r>
              <a:rPr lang="fi-FI" dirty="0"/>
              <a:t>Kulkuvälineet mökillä käydessä</a:t>
            </a:r>
          </a:p>
          <a:p>
            <a:endParaRPr lang="fi-FI" dirty="0"/>
          </a:p>
        </p:txBody>
      </p:sp>
      <p:sp>
        <p:nvSpPr>
          <p:cNvPr id="7" name="Sisällön paikkamerkki 6">
            <a:extLst>
              <a:ext uri="{FF2B5EF4-FFF2-40B4-BE49-F238E27FC236}">
                <a16:creationId xmlns:a16="http://schemas.microsoft.com/office/drawing/2014/main" id="{87F72D24-7BFA-449F-A8AD-C34CC219561A}"/>
              </a:ext>
            </a:extLst>
          </p:cNvPr>
          <p:cNvSpPr>
            <a:spLocks noGrp="1"/>
          </p:cNvSpPr>
          <p:nvPr>
            <p:ph sz="quarter" idx="4"/>
          </p:nvPr>
        </p:nvSpPr>
        <p:spPr>
          <a:xfrm>
            <a:off x="5805092" y="1289979"/>
            <a:ext cx="4883938" cy="5186236"/>
          </a:xfrm>
        </p:spPr>
        <p:txBody>
          <a:bodyPr>
            <a:normAutofit lnSpcReduction="10000"/>
          </a:bodyPr>
          <a:lstStyle/>
          <a:p>
            <a:r>
              <a:rPr lang="fi-FI" sz="1600" dirty="0"/>
              <a:t>Autoa käyttivät lähes kaikki (98,3 %). Veneellä kulki 19,8 % ja polkupyörällä 10,8 %. Julkisten kulkuvälineiden käyttö oli vähäistä (linja-auto 7.9 % ja juna 5,1 %). </a:t>
            </a:r>
            <a:r>
              <a:rPr lang="fi-FI" sz="1600" i="1" dirty="0"/>
              <a:t>Julkisilla liikennevälineillä mökille kulkemisen </a:t>
            </a:r>
            <a:r>
              <a:rPr lang="fi-FI" sz="1600" dirty="0"/>
              <a:t>koki helpoksi vain 7,1 % vastaajista. Pääsyy tähän on olematon linja-autoliikenne sekä Tampereelta Ruovedelle että Ruoveden keskustasta syrjäkylille. Monien vastaajien mökit sijaitsevat lisäksi monen kilometrin päässä teistä, joissa linja-autoliikennettä edes voisi kulkea.</a:t>
            </a:r>
          </a:p>
          <a:p>
            <a:endParaRPr lang="fi-FI" sz="100" dirty="0"/>
          </a:p>
          <a:p>
            <a:r>
              <a:rPr lang="fi-FI" sz="1400" dirty="0"/>
              <a:t>Vuonna 2014 vastaajista 97 % käytti omaa henkilöautoaan, 10 % venettä ja 8 % linja-autoa. Muita kulkuvälineitä käytti huomattavasti pienempi osa vastaajista. 52 % vastasi, että </a:t>
            </a:r>
            <a:r>
              <a:rPr lang="fi-FI" sz="1400" i="1" dirty="0"/>
              <a:t>mökillä on helppo käydä liikenneyhteyksien</a:t>
            </a:r>
            <a:r>
              <a:rPr lang="fi-FI" sz="1400" dirty="0"/>
              <a:t> </a:t>
            </a:r>
            <a:r>
              <a:rPr lang="fi-FI" sz="1400" i="1" dirty="0"/>
              <a:t>puolesta </a:t>
            </a:r>
            <a:r>
              <a:rPr lang="fi-FI" sz="1400" dirty="0"/>
              <a:t>yleensäkin. Kuitenkin suurin osa kieltävästi tuohon kysymykseen vastanneista kertoi Ruovedelle kulkevan julkisen liikenteen olevan erittäin huono. Osa vastaajista kertoi pääsevänsä järkevästi mökilleen vain omaa autoaan käyttäen. (Heinonen &amp; Kivi)</a:t>
            </a:r>
          </a:p>
        </p:txBody>
      </p:sp>
      <p:sp>
        <p:nvSpPr>
          <p:cNvPr id="2" name="Alatunnisteen paikkamerkki 1">
            <a:extLst>
              <a:ext uri="{FF2B5EF4-FFF2-40B4-BE49-F238E27FC236}">
                <a16:creationId xmlns:a16="http://schemas.microsoft.com/office/drawing/2014/main" id="{DE914792-3FFF-4358-B89D-059F95C1BB2A}"/>
              </a:ext>
            </a:extLst>
          </p:cNvPr>
          <p:cNvSpPr>
            <a:spLocks noGrp="1"/>
          </p:cNvSpPr>
          <p:nvPr>
            <p:ph type="ftr" sz="quarter" idx="11"/>
          </p:nvPr>
        </p:nvSpPr>
        <p:spPr/>
        <p:txBody>
          <a:bodyPr/>
          <a:lstStyle/>
          <a:p>
            <a:r>
              <a:rPr lang="fi-FI"/>
              <a:t>© 2021 Katja Laitinen &amp; Jari Tamminen</a:t>
            </a:r>
          </a:p>
        </p:txBody>
      </p:sp>
      <p:pic>
        <p:nvPicPr>
          <p:cNvPr id="10" name="Sisällön paikkamerkki 25">
            <a:extLst>
              <a:ext uri="{FF2B5EF4-FFF2-40B4-BE49-F238E27FC236}">
                <a16:creationId xmlns:a16="http://schemas.microsoft.com/office/drawing/2014/main" id="{B80142D3-7613-4864-B7C5-609FA1054DE7}"/>
              </a:ext>
            </a:extLst>
          </p:cNvPr>
          <p:cNvPicPr>
            <a:picLocks noGrp="1" noChangeAspect="1"/>
          </p:cNvPicPr>
          <p:nvPr>
            <p:ph sz="half" idx="2"/>
          </p:nvPr>
        </p:nvPicPr>
        <p:blipFill>
          <a:blip r:embed="rId2"/>
          <a:stretch>
            <a:fillRect/>
          </a:stretch>
        </p:blipFill>
        <p:spPr>
          <a:xfrm>
            <a:off x="591940" y="2684926"/>
            <a:ext cx="4611391" cy="2771740"/>
          </a:xfrm>
          <a:prstGeom prst="rect">
            <a:avLst/>
          </a:prstGeom>
        </p:spPr>
      </p:pic>
      <p:sp>
        <p:nvSpPr>
          <p:cNvPr id="3" name="Dian numeron paikkamerkki 2">
            <a:extLst>
              <a:ext uri="{FF2B5EF4-FFF2-40B4-BE49-F238E27FC236}">
                <a16:creationId xmlns:a16="http://schemas.microsoft.com/office/drawing/2014/main" id="{E0D0739A-FF05-47F5-A5EF-D2F0483B27DE}"/>
              </a:ext>
            </a:extLst>
          </p:cNvPr>
          <p:cNvSpPr>
            <a:spLocks noGrp="1"/>
          </p:cNvSpPr>
          <p:nvPr>
            <p:ph type="sldNum" sz="quarter" idx="12"/>
          </p:nvPr>
        </p:nvSpPr>
        <p:spPr/>
        <p:txBody>
          <a:bodyPr>
            <a:normAutofit lnSpcReduction="10000"/>
          </a:bodyPr>
          <a:lstStyle/>
          <a:p>
            <a:fld id="{6165BD2A-07D0-4D48-9DE3-94D0CBF9AFAE}" type="slidenum">
              <a:rPr lang="fi-FI" smtClean="0"/>
              <a:t>29</a:t>
            </a:fld>
            <a:endParaRPr lang="fi-FI"/>
          </a:p>
        </p:txBody>
      </p:sp>
    </p:spTree>
    <p:extLst>
      <p:ext uri="{BB962C8B-B14F-4D97-AF65-F5344CB8AC3E}">
        <p14:creationId xmlns:p14="http://schemas.microsoft.com/office/powerpoint/2010/main" val="36933675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7A0234AD-AABF-4C36-9F02-AA6A594C15EE}"/>
              </a:ext>
            </a:extLst>
          </p:cNvPr>
          <p:cNvSpPr>
            <a:spLocks noGrp="1"/>
          </p:cNvSpPr>
          <p:nvPr>
            <p:ph type="title"/>
          </p:nvPr>
        </p:nvSpPr>
        <p:spPr>
          <a:xfrm>
            <a:off x="569414" y="183805"/>
            <a:ext cx="9692640" cy="1325562"/>
          </a:xfrm>
        </p:spPr>
        <p:txBody>
          <a:bodyPr>
            <a:normAutofit/>
          </a:bodyPr>
          <a:lstStyle/>
          <a:p>
            <a:r>
              <a:rPr lang="fi-FI" sz="3200" dirty="0"/>
              <a:t>Mökin käyttö</a:t>
            </a:r>
            <a:br>
              <a:rPr lang="fi-FI" sz="3600" dirty="0"/>
            </a:br>
            <a:endParaRPr lang="fi-FI" sz="3600" dirty="0"/>
          </a:p>
        </p:txBody>
      </p:sp>
      <p:sp>
        <p:nvSpPr>
          <p:cNvPr id="6" name="Tekstin paikkamerkki 5">
            <a:extLst>
              <a:ext uri="{FF2B5EF4-FFF2-40B4-BE49-F238E27FC236}">
                <a16:creationId xmlns:a16="http://schemas.microsoft.com/office/drawing/2014/main" id="{B09635C1-FD3C-4033-9B62-2D2A3E0E47EC}"/>
              </a:ext>
            </a:extLst>
          </p:cNvPr>
          <p:cNvSpPr>
            <a:spLocks noGrp="1"/>
          </p:cNvSpPr>
          <p:nvPr>
            <p:ph type="body" idx="1"/>
          </p:nvPr>
        </p:nvSpPr>
        <p:spPr>
          <a:xfrm>
            <a:off x="569414" y="1418241"/>
            <a:ext cx="4933508" cy="731520"/>
          </a:xfrm>
        </p:spPr>
        <p:txBody>
          <a:bodyPr>
            <a:normAutofit/>
          </a:bodyPr>
          <a:lstStyle/>
          <a:p>
            <a:r>
              <a:rPr lang="fi-FI" dirty="0"/>
              <a:t>Vuorokausien keskiarvot / kk &amp; vastaajien osuudet / 353 - </a:t>
            </a:r>
            <a:r>
              <a:rPr lang="fi-FI" i="1" dirty="0"/>
              <a:t>vuosi 2020</a:t>
            </a:r>
          </a:p>
        </p:txBody>
      </p:sp>
      <p:pic>
        <p:nvPicPr>
          <p:cNvPr id="2" name="Sisällön paikkamerkki 1">
            <a:extLst>
              <a:ext uri="{FF2B5EF4-FFF2-40B4-BE49-F238E27FC236}">
                <a16:creationId xmlns:a16="http://schemas.microsoft.com/office/drawing/2014/main" id="{8D1CAE0A-1550-418E-9DAB-8C7DD1194984}"/>
              </a:ext>
            </a:extLst>
          </p:cNvPr>
          <p:cNvPicPr>
            <a:picLocks noGrp="1" noChangeAspect="1"/>
          </p:cNvPicPr>
          <p:nvPr>
            <p:ph sz="half" idx="2"/>
          </p:nvPr>
        </p:nvPicPr>
        <p:blipFill>
          <a:blip r:embed="rId2"/>
          <a:stretch>
            <a:fillRect/>
          </a:stretch>
        </p:blipFill>
        <p:spPr>
          <a:xfrm>
            <a:off x="631560" y="2396774"/>
            <a:ext cx="4871362" cy="3664649"/>
          </a:xfrm>
          <a:prstGeom prst="rect">
            <a:avLst/>
          </a:prstGeom>
        </p:spPr>
      </p:pic>
      <p:sp>
        <p:nvSpPr>
          <p:cNvPr id="7" name="Sisällön paikkamerkki 6">
            <a:extLst>
              <a:ext uri="{FF2B5EF4-FFF2-40B4-BE49-F238E27FC236}">
                <a16:creationId xmlns:a16="http://schemas.microsoft.com/office/drawing/2014/main" id="{87F72D24-7BFA-449F-A8AD-C34CC219561A}"/>
              </a:ext>
            </a:extLst>
          </p:cNvPr>
          <p:cNvSpPr>
            <a:spLocks noGrp="1"/>
          </p:cNvSpPr>
          <p:nvPr>
            <p:ph sz="quarter" idx="4"/>
          </p:nvPr>
        </p:nvSpPr>
        <p:spPr>
          <a:xfrm>
            <a:off x="6096000" y="1784001"/>
            <a:ext cx="4645981" cy="4890194"/>
          </a:xfrm>
        </p:spPr>
        <p:txBody>
          <a:bodyPr>
            <a:normAutofit lnSpcReduction="10000"/>
          </a:bodyPr>
          <a:lstStyle/>
          <a:p>
            <a:r>
              <a:rPr lang="fi-FI" sz="1600" dirty="0"/>
              <a:t>Heinäkuu oli odotetusti vilkkain mökkeilykuukausi. Oletettua koronavirus-pandemian aiheuttamaa piikkiä mökin käytössä viime vuoden maalis- ja huhtikuussa ei vastauksista ole havaittavissa. </a:t>
            </a:r>
            <a:r>
              <a:rPr lang="fi-FI" sz="1600" i="1" dirty="0"/>
              <a:t>Mökin käyttö on kuitenkin selvästi lisääntynyt vuodesta 2014.</a:t>
            </a:r>
          </a:p>
          <a:p>
            <a:r>
              <a:rPr lang="fi-FI" sz="1600" dirty="0"/>
              <a:t>Mökkien ympärivuotinen käyttö oli melko yleistä. Mökkien vuokrakäyttö oli niin yksittäistä, että se jätettiin tästä tarkastelusta pois. </a:t>
            </a:r>
          </a:p>
          <a:p>
            <a:endParaRPr lang="fi-FI" sz="1600" dirty="0"/>
          </a:p>
          <a:p>
            <a:r>
              <a:rPr lang="fi-FI" sz="1400" dirty="0"/>
              <a:t>Vuonna 2014 vastaajat viettivät keskimäärin 16,3 vuorokautta mökeillänsä heinäkuun aikana. Seuraavaksi eniten he viettivät aikaa sekä kesä- että elokuussa. Harva vietti aikaa mökillään syys- ja talvikuukausina. Marraskuusta maaliskuuhun mökeillä vietettiin keskimäärin vain 1-2 vuorokautta. (Heinonen &amp; Kivi)</a:t>
            </a:r>
          </a:p>
        </p:txBody>
      </p:sp>
      <p:sp>
        <p:nvSpPr>
          <p:cNvPr id="3" name="Alatunnisteen paikkamerkki 2">
            <a:extLst>
              <a:ext uri="{FF2B5EF4-FFF2-40B4-BE49-F238E27FC236}">
                <a16:creationId xmlns:a16="http://schemas.microsoft.com/office/drawing/2014/main" id="{D2331139-27DB-423A-92EA-862E48185D17}"/>
              </a:ext>
            </a:extLst>
          </p:cNvPr>
          <p:cNvSpPr>
            <a:spLocks noGrp="1"/>
          </p:cNvSpPr>
          <p:nvPr>
            <p:ph type="ftr" sz="quarter" idx="11"/>
          </p:nvPr>
        </p:nvSpPr>
        <p:spPr/>
        <p:txBody>
          <a:bodyPr/>
          <a:lstStyle/>
          <a:p>
            <a:r>
              <a:rPr lang="fi-FI"/>
              <a:t>© 2021 Katja Laitinen &amp; Jari Tamminen</a:t>
            </a:r>
          </a:p>
        </p:txBody>
      </p:sp>
      <p:sp>
        <p:nvSpPr>
          <p:cNvPr id="4" name="Dian numeron paikkamerkki 3">
            <a:extLst>
              <a:ext uri="{FF2B5EF4-FFF2-40B4-BE49-F238E27FC236}">
                <a16:creationId xmlns:a16="http://schemas.microsoft.com/office/drawing/2014/main" id="{FABCF3F3-306B-446F-BB5E-27EE82F92FB5}"/>
              </a:ext>
            </a:extLst>
          </p:cNvPr>
          <p:cNvSpPr>
            <a:spLocks noGrp="1"/>
          </p:cNvSpPr>
          <p:nvPr>
            <p:ph type="sldNum" sz="quarter" idx="12"/>
          </p:nvPr>
        </p:nvSpPr>
        <p:spPr/>
        <p:txBody>
          <a:bodyPr>
            <a:normAutofit lnSpcReduction="10000"/>
          </a:bodyPr>
          <a:lstStyle/>
          <a:p>
            <a:fld id="{6165BD2A-07D0-4D48-9DE3-94D0CBF9AFAE}" type="slidenum">
              <a:rPr lang="fi-FI" smtClean="0"/>
              <a:t>30</a:t>
            </a:fld>
            <a:endParaRPr lang="fi-FI"/>
          </a:p>
        </p:txBody>
      </p:sp>
    </p:spTree>
    <p:extLst>
      <p:ext uri="{BB962C8B-B14F-4D97-AF65-F5344CB8AC3E}">
        <p14:creationId xmlns:p14="http://schemas.microsoft.com/office/powerpoint/2010/main" val="9145763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65723CD-EA87-4955-B903-FC6D87A5A31E}"/>
              </a:ext>
            </a:extLst>
          </p:cNvPr>
          <p:cNvSpPr>
            <a:spLocks noGrp="1"/>
          </p:cNvSpPr>
          <p:nvPr>
            <p:ph type="title"/>
          </p:nvPr>
        </p:nvSpPr>
        <p:spPr>
          <a:xfrm>
            <a:off x="429879" y="179329"/>
            <a:ext cx="9692640" cy="1325562"/>
          </a:xfrm>
        </p:spPr>
        <p:txBody>
          <a:bodyPr>
            <a:normAutofit/>
          </a:bodyPr>
          <a:lstStyle/>
          <a:p>
            <a:r>
              <a:rPr lang="fi-FI" sz="3200" dirty="0"/>
              <a:t>Mitä mökillä tehdään?</a:t>
            </a:r>
            <a:br>
              <a:rPr lang="fi-FI" sz="3200" dirty="0"/>
            </a:br>
            <a:endParaRPr lang="fi-FI" sz="3200" dirty="0"/>
          </a:p>
        </p:txBody>
      </p:sp>
      <p:sp>
        <p:nvSpPr>
          <p:cNvPr id="3" name="Tekstin paikkamerkki 2">
            <a:extLst>
              <a:ext uri="{FF2B5EF4-FFF2-40B4-BE49-F238E27FC236}">
                <a16:creationId xmlns:a16="http://schemas.microsoft.com/office/drawing/2014/main" id="{A7E6A346-5F84-4B64-9F7C-37BED650555F}"/>
              </a:ext>
            </a:extLst>
          </p:cNvPr>
          <p:cNvSpPr>
            <a:spLocks noGrp="1"/>
          </p:cNvSpPr>
          <p:nvPr>
            <p:ph type="body" idx="1"/>
          </p:nvPr>
        </p:nvSpPr>
        <p:spPr>
          <a:xfrm>
            <a:off x="429879" y="1504891"/>
            <a:ext cx="4480560" cy="731520"/>
          </a:xfrm>
        </p:spPr>
        <p:txBody>
          <a:bodyPr/>
          <a:lstStyle/>
          <a:p>
            <a:r>
              <a:rPr lang="fi-FI" dirty="0"/>
              <a:t>Aktiviteetit</a:t>
            </a:r>
          </a:p>
        </p:txBody>
      </p:sp>
      <p:sp>
        <p:nvSpPr>
          <p:cNvPr id="6" name="Sisällön paikkamerkki 5">
            <a:extLst>
              <a:ext uri="{FF2B5EF4-FFF2-40B4-BE49-F238E27FC236}">
                <a16:creationId xmlns:a16="http://schemas.microsoft.com/office/drawing/2014/main" id="{1E7DF8E5-23C3-4D06-92EC-93CE3C3E9BE0}"/>
              </a:ext>
            </a:extLst>
          </p:cNvPr>
          <p:cNvSpPr>
            <a:spLocks noGrp="1"/>
          </p:cNvSpPr>
          <p:nvPr>
            <p:ph sz="quarter" idx="4"/>
          </p:nvPr>
        </p:nvSpPr>
        <p:spPr>
          <a:xfrm>
            <a:off x="6096000" y="1652034"/>
            <a:ext cx="4717002" cy="4616293"/>
          </a:xfrm>
        </p:spPr>
        <p:txBody>
          <a:bodyPr>
            <a:normAutofit/>
          </a:bodyPr>
          <a:lstStyle/>
          <a:p>
            <a:r>
              <a:rPr lang="fi-FI" sz="1600" dirty="0"/>
              <a:t>Ajanviettotapoja kysyttiin pyytämällä valitsemaan enintään viisi vaihtoehtoa annetusta aktiviteettilistasta. </a:t>
            </a:r>
          </a:p>
          <a:p>
            <a:r>
              <a:rPr lang="fi-FI" sz="1600" dirty="0"/>
              <a:t>Vaihtoehto saunon ja uin, oli selvästi suosituin aktiviteetti ja sen valitsi 84,4 % vastaajista. Rakentaminen, kunnostaminen, nikkarointi (60,6 %) ja oleilen, lepään, luen, otan aurinkoa (57,5 %) vaihtoehdot valitsi myös yli puolet vastaajista. </a:t>
            </a:r>
            <a:r>
              <a:rPr lang="fi-FI" sz="1600" i="1" dirty="0"/>
              <a:t>Moni olisi halunnut valita listasta kaikki vaihtoehdot.</a:t>
            </a:r>
          </a:p>
          <a:p>
            <a:endParaRPr lang="fi-FI" sz="1600" dirty="0"/>
          </a:p>
          <a:p>
            <a:r>
              <a:rPr lang="fi-FI" sz="1400" dirty="0"/>
              <a:t>Myös vuonna 2014 suosituin aktiviteetti oli saunominen ja uiminen. Seuraavaksi suosituimpia aktiviteetteja olivat mökin ja pihamaan ylläpito sekä polttopuiden teko. 42 % tapasi mökillänsä ystäviä ja sukulaisia. Vain 16 % kävi tuolloin paikallisissa tapahtumissa. (Heinonen &amp; Kivi)</a:t>
            </a:r>
          </a:p>
        </p:txBody>
      </p:sp>
      <p:sp>
        <p:nvSpPr>
          <p:cNvPr id="4" name="Alatunnisteen paikkamerkki 3">
            <a:extLst>
              <a:ext uri="{FF2B5EF4-FFF2-40B4-BE49-F238E27FC236}">
                <a16:creationId xmlns:a16="http://schemas.microsoft.com/office/drawing/2014/main" id="{42693B80-E225-49FA-8307-6E506A2ED569}"/>
              </a:ext>
            </a:extLst>
          </p:cNvPr>
          <p:cNvSpPr>
            <a:spLocks noGrp="1"/>
          </p:cNvSpPr>
          <p:nvPr>
            <p:ph type="ftr" sz="quarter" idx="11"/>
          </p:nvPr>
        </p:nvSpPr>
        <p:spPr/>
        <p:txBody>
          <a:bodyPr/>
          <a:lstStyle/>
          <a:p>
            <a:r>
              <a:rPr lang="fi-FI"/>
              <a:t>© 2021 Katja Laitinen &amp; Jari Tamminen</a:t>
            </a:r>
          </a:p>
        </p:txBody>
      </p:sp>
      <p:pic>
        <p:nvPicPr>
          <p:cNvPr id="9" name="Sisällön paikkamerkki 6">
            <a:extLst>
              <a:ext uri="{FF2B5EF4-FFF2-40B4-BE49-F238E27FC236}">
                <a16:creationId xmlns:a16="http://schemas.microsoft.com/office/drawing/2014/main" id="{BBE41C4D-DF38-42E5-8548-FF3F571301EF}"/>
              </a:ext>
            </a:extLst>
          </p:cNvPr>
          <p:cNvPicPr>
            <a:picLocks noGrp="1" noChangeAspect="1"/>
          </p:cNvPicPr>
          <p:nvPr>
            <p:ph sz="half" idx="2"/>
          </p:nvPr>
        </p:nvPicPr>
        <p:blipFill>
          <a:blip r:embed="rId2"/>
          <a:stretch>
            <a:fillRect/>
          </a:stretch>
        </p:blipFill>
        <p:spPr>
          <a:xfrm>
            <a:off x="500903" y="2407455"/>
            <a:ext cx="5312109" cy="2945654"/>
          </a:xfrm>
          <a:prstGeom prst="rect">
            <a:avLst/>
          </a:prstGeom>
        </p:spPr>
      </p:pic>
      <p:sp>
        <p:nvSpPr>
          <p:cNvPr id="5" name="Dian numeron paikkamerkki 4">
            <a:extLst>
              <a:ext uri="{FF2B5EF4-FFF2-40B4-BE49-F238E27FC236}">
                <a16:creationId xmlns:a16="http://schemas.microsoft.com/office/drawing/2014/main" id="{8FF7A6C3-6EBB-4501-BDD1-335285733762}"/>
              </a:ext>
            </a:extLst>
          </p:cNvPr>
          <p:cNvSpPr>
            <a:spLocks noGrp="1"/>
          </p:cNvSpPr>
          <p:nvPr>
            <p:ph type="sldNum" sz="quarter" idx="12"/>
          </p:nvPr>
        </p:nvSpPr>
        <p:spPr/>
        <p:txBody>
          <a:bodyPr>
            <a:normAutofit lnSpcReduction="10000"/>
          </a:bodyPr>
          <a:lstStyle/>
          <a:p>
            <a:fld id="{6165BD2A-07D0-4D48-9DE3-94D0CBF9AFAE}" type="slidenum">
              <a:rPr lang="fi-FI" smtClean="0"/>
              <a:t>31</a:t>
            </a:fld>
            <a:endParaRPr lang="fi-FI"/>
          </a:p>
        </p:txBody>
      </p:sp>
    </p:spTree>
    <p:extLst>
      <p:ext uri="{BB962C8B-B14F-4D97-AF65-F5344CB8AC3E}">
        <p14:creationId xmlns:p14="http://schemas.microsoft.com/office/powerpoint/2010/main" val="34143318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65723CD-EA87-4955-B903-FC6D87A5A31E}"/>
              </a:ext>
            </a:extLst>
          </p:cNvPr>
          <p:cNvSpPr>
            <a:spLocks noGrp="1"/>
          </p:cNvSpPr>
          <p:nvPr>
            <p:ph type="title"/>
          </p:nvPr>
        </p:nvSpPr>
        <p:spPr>
          <a:xfrm>
            <a:off x="561402" y="192066"/>
            <a:ext cx="9692640" cy="1325562"/>
          </a:xfrm>
        </p:spPr>
        <p:txBody>
          <a:bodyPr>
            <a:normAutofit/>
          </a:bodyPr>
          <a:lstStyle/>
          <a:p>
            <a:r>
              <a:rPr lang="fi-FI" sz="3200" dirty="0"/>
              <a:t>Mitä mökillä tehdään?</a:t>
            </a:r>
            <a:br>
              <a:rPr lang="fi-FI" sz="3200" dirty="0"/>
            </a:br>
            <a:endParaRPr lang="fi-FI" sz="3200" dirty="0"/>
          </a:p>
        </p:txBody>
      </p:sp>
      <p:sp>
        <p:nvSpPr>
          <p:cNvPr id="3" name="Tekstin paikkamerkki 2">
            <a:extLst>
              <a:ext uri="{FF2B5EF4-FFF2-40B4-BE49-F238E27FC236}">
                <a16:creationId xmlns:a16="http://schemas.microsoft.com/office/drawing/2014/main" id="{A7E6A346-5F84-4B64-9F7C-37BED650555F}"/>
              </a:ext>
            </a:extLst>
          </p:cNvPr>
          <p:cNvSpPr>
            <a:spLocks noGrp="1"/>
          </p:cNvSpPr>
          <p:nvPr>
            <p:ph type="body" idx="1"/>
          </p:nvPr>
        </p:nvSpPr>
        <p:spPr>
          <a:xfrm>
            <a:off x="561402" y="1301144"/>
            <a:ext cx="4480560" cy="731520"/>
          </a:xfrm>
        </p:spPr>
        <p:txBody>
          <a:bodyPr/>
          <a:lstStyle/>
          <a:p>
            <a:r>
              <a:rPr lang="fi-FI" dirty="0"/>
              <a:t>Etätöistä 2021</a:t>
            </a:r>
          </a:p>
          <a:p>
            <a:endParaRPr lang="fi-FI" dirty="0"/>
          </a:p>
        </p:txBody>
      </p:sp>
      <p:sp>
        <p:nvSpPr>
          <p:cNvPr id="5" name="Tekstin paikkamerkki 4">
            <a:extLst>
              <a:ext uri="{FF2B5EF4-FFF2-40B4-BE49-F238E27FC236}">
                <a16:creationId xmlns:a16="http://schemas.microsoft.com/office/drawing/2014/main" id="{096B3268-D857-4F4D-B209-6C2FE5992BD8}"/>
              </a:ext>
            </a:extLst>
          </p:cNvPr>
          <p:cNvSpPr>
            <a:spLocks noGrp="1"/>
          </p:cNvSpPr>
          <p:nvPr>
            <p:ph type="body" sz="quarter" idx="3"/>
          </p:nvPr>
        </p:nvSpPr>
        <p:spPr>
          <a:xfrm>
            <a:off x="6096000" y="3848356"/>
            <a:ext cx="4480560" cy="731520"/>
          </a:xfrm>
        </p:spPr>
        <p:txBody>
          <a:bodyPr/>
          <a:lstStyle/>
          <a:p>
            <a:r>
              <a:rPr lang="fi-FI" sz="1900" dirty="0"/>
              <a:t>Etätöistä 2014</a:t>
            </a:r>
          </a:p>
          <a:p>
            <a:endParaRPr lang="fi-FI" dirty="0"/>
          </a:p>
        </p:txBody>
      </p:sp>
      <p:sp>
        <p:nvSpPr>
          <p:cNvPr id="4" name="Alatunnisteen paikkamerkki 3">
            <a:extLst>
              <a:ext uri="{FF2B5EF4-FFF2-40B4-BE49-F238E27FC236}">
                <a16:creationId xmlns:a16="http://schemas.microsoft.com/office/drawing/2014/main" id="{F5347661-DEA6-4417-8924-E088107E2A91}"/>
              </a:ext>
            </a:extLst>
          </p:cNvPr>
          <p:cNvSpPr>
            <a:spLocks noGrp="1"/>
          </p:cNvSpPr>
          <p:nvPr>
            <p:ph type="ftr" sz="quarter" idx="11"/>
          </p:nvPr>
        </p:nvSpPr>
        <p:spPr/>
        <p:txBody>
          <a:bodyPr/>
          <a:lstStyle/>
          <a:p>
            <a:r>
              <a:rPr lang="fi-FI"/>
              <a:t>© 2021 Katja Laitinen &amp; Jari Tamminen</a:t>
            </a:r>
          </a:p>
        </p:txBody>
      </p:sp>
      <p:sp>
        <p:nvSpPr>
          <p:cNvPr id="9" name="Sisällön paikkamerkki 8">
            <a:extLst>
              <a:ext uri="{FF2B5EF4-FFF2-40B4-BE49-F238E27FC236}">
                <a16:creationId xmlns:a16="http://schemas.microsoft.com/office/drawing/2014/main" id="{65BA8269-A69F-4437-8B1B-8680B1BF4B6D}"/>
              </a:ext>
            </a:extLst>
          </p:cNvPr>
          <p:cNvSpPr>
            <a:spLocks noGrp="1"/>
          </p:cNvSpPr>
          <p:nvPr>
            <p:ph sz="half" idx="2"/>
          </p:nvPr>
        </p:nvSpPr>
        <p:spPr>
          <a:xfrm>
            <a:off x="561402" y="1870506"/>
            <a:ext cx="4846320" cy="4491910"/>
          </a:xfrm>
        </p:spPr>
        <p:txBody>
          <a:bodyPr>
            <a:normAutofit/>
          </a:bodyPr>
          <a:lstStyle/>
          <a:p>
            <a:r>
              <a:rPr lang="fi-FI" sz="1400" dirty="0"/>
              <a:t>Etätyön mainitsi viiden yleisimmän aktiviteetin joukossa 19,8 % vastaajista ja kaikkiaan etätöitä ilmoitti mökillä tekevänsä noin 70 % työelämässä olevista vastaajista. Kaikista vastaajista noin 60 %  ei tee etätöitä mökillään ollenkaan, kuten viereisestä taulukosta nähdään. </a:t>
            </a:r>
            <a:r>
              <a:rPr lang="fi-FI" sz="1400" dirty="0">
                <a:sym typeface="Wingdings" panose="05000000000000000000" pitchFamily="2" charset="2"/>
              </a:rPr>
              <a:t></a:t>
            </a:r>
            <a:endParaRPr lang="fi-FI" sz="1400" dirty="0"/>
          </a:p>
          <a:p>
            <a:r>
              <a:rPr lang="fi-FI" sz="1400" dirty="0"/>
              <a:t>Kysymykseen, ”haluaisitko tehdä enemmän etätöitä mökilläsi”, vastasi kyllä 48,9 % vastanneista (n=181). </a:t>
            </a:r>
          </a:p>
          <a:p>
            <a:r>
              <a:rPr lang="fi-FI" sz="1400" dirty="0"/>
              <a:t>Kysyttiin myös, mitä edellytyksiä etätöiden enempi tekeminen vaatisi. Parempaa nettiyhteyttä kaipasi tavalla tai toisella lähemmäksi 20 vastaajaa.  Muuten syyt olivat enimmäkseen vastaajan henkilökohtaiseen elämäntilanteeseen liittyviä. </a:t>
            </a:r>
          </a:p>
          <a:p>
            <a:r>
              <a:rPr lang="fi-FI" sz="1400" dirty="0"/>
              <a:t>Kysymykseen, tarvittaisiinko Ruovedelle etätyöpistettä, vastasi kyllä vain 16,3 % tähän kysymykseen vastanneista (n=153). </a:t>
            </a:r>
          </a:p>
        </p:txBody>
      </p:sp>
      <p:sp>
        <p:nvSpPr>
          <p:cNvPr id="11" name="Sisällön paikkamerkki 10">
            <a:extLst>
              <a:ext uri="{FF2B5EF4-FFF2-40B4-BE49-F238E27FC236}">
                <a16:creationId xmlns:a16="http://schemas.microsoft.com/office/drawing/2014/main" id="{55C984B7-F01C-4EA8-AC58-CBA29E8A9B9A}"/>
              </a:ext>
            </a:extLst>
          </p:cNvPr>
          <p:cNvSpPr>
            <a:spLocks noGrp="1"/>
          </p:cNvSpPr>
          <p:nvPr>
            <p:ph sz="quarter" idx="4"/>
          </p:nvPr>
        </p:nvSpPr>
        <p:spPr>
          <a:xfrm>
            <a:off x="6026944" y="4457187"/>
            <a:ext cx="4637103" cy="2164432"/>
          </a:xfrm>
        </p:spPr>
        <p:txBody>
          <a:bodyPr>
            <a:normAutofit/>
          </a:bodyPr>
          <a:lstStyle/>
          <a:p>
            <a:r>
              <a:rPr lang="fi-FI" sz="1300" dirty="0"/>
              <a:t>6 % vastaajista teki etätöitä mökillänsä, ja näistä 58 % vain satunnaisesti. </a:t>
            </a:r>
          </a:p>
          <a:p>
            <a:r>
              <a:rPr lang="fi-FI" sz="1300" dirty="0"/>
              <a:t>Kuitenkin kaikista mökillä etätöitä tekevistä 15 % teki etätöitä yli 15 kertaa vuodessa. </a:t>
            </a:r>
          </a:p>
          <a:p>
            <a:r>
              <a:rPr lang="fi-FI" sz="1300" dirty="0"/>
              <a:t>8 % etätöitä tehneistä halusi tehdä lisää etätöitä mökillänsä, mutta se olisi vaatinut muun muassa parempaa nettiyhteyttä. </a:t>
            </a:r>
            <a:r>
              <a:rPr lang="fi-FI" sz="1400" dirty="0"/>
              <a:t>(Heinonen &amp; Kivi)</a:t>
            </a:r>
          </a:p>
        </p:txBody>
      </p:sp>
      <p:pic>
        <p:nvPicPr>
          <p:cNvPr id="14" name="Kuva 13">
            <a:extLst>
              <a:ext uri="{FF2B5EF4-FFF2-40B4-BE49-F238E27FC236}">
                <a16:creationId xmlns:a16="http://schemas.microsoft.com/office/drawing/2014/main" id="{682921E3-D289-4E42-BE90-8FF509F90003}"/>
              </a:ext>
            </a:extLst>
          </p:cNvPr>
          <p:cNvPicPr>
            <a:picLocks noChangeAspect="1"/>
          </p:cNvPicPr>
          <p:nvPr/>
        </p:nvPicPr>
        <p:blipFill>
          <a:blip r:embed="rId2"/>
          <a:stretch>
            <a:fillRect/>
          </a:stretch>
        </p:blipFill>
        <p:spPr>
          <a:xfrm>
            <a:off x="6229167" y="1190697"/>
            <a:ext cx="2559173" cy="2264937"/>
          </a:xfrm>
          <a:prstGeom prst="rect">
            <a:avLst/>
          </a:prstGeom>
        </p:spPr>
      </p:pic>
      <p:sp>
        <p:nvSpPr>
          <p:cNvPr id="6" name="Dian numeron paikkamerkki 5">
            <a:extLst>
              <a:ext uri="{FF2B5EF4-FFF2-40B4-BE49-F238E27FC236}">
                <a16:creationId xmlns:a16="http://schemas.microsoft.com/office/drawing/2014/main" id="{5796599F-47EF-4F82-A927-CB2BFF3C7572}"/>
              </a:ext>
            </a:extLst>
          </p:cNvPr>
          <p:cNvSpPr>
            <a:spLocks noGrp="1"/>
          </p:cNvSpPr>
          <p:nvPr>
            <p:ph type="sldNum" sz="quarter" idx="12"/>
          </p:nvPr>
        </p:nvSpPr>
        <p:spPr/>
        <p:txBody>
          <a:bodyPr>
            <a:normAutofit lnSpcReduction="10000"/>
          </a:bodyPr>
          <a:lstStyle/>
          <a:p>
            <a:fld id="{6165BD2A-07D0-4D48-9DE3-94D0CBF9AFAE}" type="slidenum">
              <a:rPr lang="fi-FI" smtClean="0"/>
              <a:t>32</a:t>
            </a:fld>
            <a:endParaRPr lang="fi-FI"/>
          </a:p>
        </p:txBody>
      </p:sp>
    </p:spTree>
    <p:extLst>
      <p:ext uri="{BB962C8B-B14F-4D97-AF65-F5344CB8AC3E}">
        <p14:creationId xmlns:p14="http://schemas.microsoft.com/office/powerpoint/2010/main" val="454818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F277983-D764-4E4A-9C00-F864F74C2D7A}"/>
              </a:ext>
            </a:extLst>
          </p:cNvPr>
          <p:cNvSpPr>
            <a:spLocks noGrp="1"/>
          </p:cNvSpPr>
          <p:nvPr>
            <p:ph type="title"/>
          </p:nvPr>
        </p:nvSpPr>
        <p:spPr>
          <a:xfrm>
            <a:off x="995541" y="388093"/>
            <a:ext cx="9692640" cy="1325562"/>
          </a:xfrm>
        </p:spPr>
        <p:txBody>
          <a:bodyPr>
            <a:normAutofit/>
          </a:bodyPr>
          <a:lstStyle/>
          <a:p>
            <a:r>
              <a:rPr lang="fi-FI" sz="3200" dirty="0"/>
              <a:t>Kaupallisten palveluiden saatavuus</a:t>
            </a:r>
            <a:br>
              <a:rPr lang="fi-FI" sz="3600" dirty="0"/>
            </a:br>
            <a:endParaRPr lang="fi-FI" sz="3600" dirty="0"/>
          </a:p>
        </p:txBody>
      </p:sp>
      <p:sp>
        <p:nvSpPr>
          <p:cNvPr id="3" name="Tekstin paikkamerkki 2">
            <a:extLst>
              <a:ext uri="{FF2B5EF4-FFF2-40B4-BE49-F238E27FC236}">
                <a16:creationId xmlns:a16="http://schemas.microsoft.com/office/drawing/2014/main" id="{D8F63A99-199D-46C4-81EC-474E13FE5395}"/>
              </a:ext>
            </a:extLst>
          </p:cNvPr>
          <p:cNvSpPr>
            <a:spLocks noGrp="1"/>
          </p:cNvSpPr>
          <p:nvPr>
            <p:ph type="body" idx="1"/>
          </p:nvPr>
        </p:nvSpPr>
        <p:spPr>
          <a:xfrm>
            <a:off x="995541" y="1713655"/>
            <a:ext cx="4480560" cy="731520"/>
          </a:xfrm>
        </p:spPr>
        <p:txBody>
          <a:bodyPr/>
          <a:lstStyle/>
          <a:p>
            <a:r>
              <a:rPr lang="fi-FI" dirty="0"/>
              <a:t>Ruokaostokset matkalla mökille</a:t>
            </a:r>
          </a:p>
          <a:p>
            <a:endParaRPr lang="fi-FI" dirty="0"/>
          </a:p>
        </p:txBody>
      </p:sp>
      <p:sp>
        <p:nvSpPr>
          <p:cNvPr id="24" name="Sisällön paikkamerkki 23">
            <a:extLst>
              <a:ext uri="{FF2B5EF4-FFF2-40B4-BE49-F238E27FC236}">
                <a16:creationId xmlns:a16="http://schemas.microsoft.com/office/drawing/2014/main" id="{ECB91C40-59E0-4787-BF3F-E4C9DF9120F1}"/>
              </a:ext>
            </a:extLst>
          </p:cNvPr>
          <p:cNvSpPr>
            <a:spLocks noGrp="1"/>
          </p:cNvSpPr>
          <p:nvPr>
            <p:ph sz="quarter" idx="4"/>
          </p:nvPr>
        </p:nvSpPr>
        <p:spPr>
          <a:xfrm>
            <a:off x="6095999" y="2679066"/>
            <a:ext cx="4592182" cy="3504640"/>
          </a:xfrm>
        </p:spPr>
        <p:txBody>
          <a:bodyPr>
            <a:normAutofit/>
          </a:bodyPr>
          <a:lstStyle/>
          <a:p>
            <a:r>
              <a:rPr lang="fi-FI" sz="1700" dirty="0"/>
              <a:t>Mökille tullessaan 41,6 % vastanneista ostaa ruokatavaransa Ruovedeltä; 26,3 % kotipaikkakunnaltaan ja 22,9 % matkan varrelta.</a:t>
            </a:r>
          </a:p>
          <a:p>
            <a:pPr marL="0" indent="0">
              <a:buNone/>
            </a:pPr>
            <a:endParaRPr lang="fi-FI" sz="1700" dirty="0"/>
          </a:p>
          <a:p>
            <a:r>
              <a:rPr lang="fi-FI" sz="1400" dirty="0"/>
              <a:t>Vuonna 2014 vastaajista 45 % osti ruokatavaransa kotipaikkakunnalta tullessaan mökille, 32 % Ruovedeltä ja lähes kolmasosa matkan varrelta. (Heinonen &amp; Kivi)</a:t>
            </a:r>
          </a:p>
        </p:txBody>
      </p:sp>
      <p:sp>
        <p:nvSpPr>
          <p:cNvPr id="4" name="Alatunnisteen paikkamerkki 3">
            <a:extLst>
              <a:ext uri="{FF2B5EF4-FFF2-40B4-BE49-F238E27FC236}">
                <a16:creationId xmlns:a16="http://schemas.microsoft.com/office/drawing/2014/main" id="{D76A3049-A4A4-40FD-B491-8BE3CC9F20FB}"/>
              </a:ext>
            </a:extLst>
          </p:cNvPr>
          <p:cNvSpPr>
            <a:spLocks noGrp="1"/>
          </p:cNvSpPr>
          <p:nvPr>
            <p:ph type="ftr" sz="quarter" idx="11"/>
          </p:nvPr>
        </p:nvSpPr>
        <p:spPr/>
        <p:txBody>
          <a:bodyPr/>
          <a:lstStyle/>
          <a:p>
            <a:r>
              <a:rPr lang="fi-FI"/>
              <a:t>© 2021 Katja Laitinen &amp; Jari Tamminen</a:t>
            </a:r>
          </a:p>
        </p:txBody>
      </p:sp>
      <p:pic>
        <p:nvPicPr>
          <p:cNvPr id="8" name="Sisällön paikkamerkki 7">
            <a:extLst>
              <a:ext uri="{FF2B5EF4-FFF2-40B4-BE49-F238E27FC236}">
                <a16:creationId xmlns:a16="http://schemas.microsoft.com/office/drawing/2014/main" id="{5EA98419-7514-4A85-986F-9C7280F42A28}"/>
              </a:ext>
            </a:extLst>
          </p:cNvPr>
          <p:cNvPicPr>
            <a:picLocks noGrp="1" noChangeAspect="1"/>
          </p:cNvPicPr>
          <p:nvPr>
            <p:ph sz="half" idx="2"/>
          </p:nvPr>
        </p:nvPicPr>
        <p:blipFill>
          <a:blip r:embed="rId2"/>
          <a:stretch>
            <a:fillRect/>
          </a:stretch>
        </p:blipFill>
        <p:spPr>
          <a:xfrm>
            <a:off x="686427" y="2679066"/>
            <a:ext cx="5098788" cy="3006670"/>
          </a:xfrm>
        </p:spPr>
      </p:pic>
      <p:sp>
        <p:nvSpPr>
          <p:cNvPr id="5" name="Dian numeron paikkamerkki 4">
            <a:extLst>
              <a:ext uri="{FF2B5EF4-FFF2-40B4-BE49-F238E27FC236}">
                <a16:creationId xmlns:a16="http://schemas.microsoft.com/office/drawing/2014/main" id="{271C8292-5EA0-40C4-9FD6-84581B90AF79}"/>
              </a:ext>
            </a:extLst>
          </p:cNvPr>
          <p:cNvSpPr>
            <a:spLocks noGrp="1"/>
          </p:cNvSpPr>
          <p:nvPr>
            <p:ph type="sldNum" sz="quarter" idx="12"/>
          </p:nvPr>
        </p:nvSpPr>
        <p:spPr/>
        <p:txBody>
          <a:bodyPr>
            <a:normAutofit lnSpcReduction="10000"/>
          </a:bodyPr>
          <a:lstStyle/>
          <a:p>
            <a:fld id="{6165BD2A-07D0-4D48-9DE3-94D0CBF9AFAE}" type="slidenum">
              <a:rPr lang="fi-FI" smtClean="0"/>
              <a:t>33</a:t>
            </a:fld>
            <a:endParaRPr lang="fi-FI"/>
          </a:p>
        </p:txBody>
      </p:sp>
    </p:spTree>
    <p:extLst>
      <p:ext uri="{BB962C8B-B14F-4D97-AF65-F5344CB8AC3E}">
        <p14:creationId xmlns:p14="http://schemas.microsoft.com/office/powerpoint/2010/main" val="22209742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F277983-D764-4E4A-9C00-F864F74C2D7A}"/>
              </a:ext>
            </a:extLst>
          </p:cNvPr>
          <p:cNvSpPr>
            <a:spLocks noGrp="1"/>
          </p:cNvSpPr>
          <p:nvPr>
            <p:ph type="title"/>
          </p:nvPr>
        </p:nvSpPr>
        <p:spPr>
          <a:xfrm>
            <a:off x="721293" y="451320"/>
            <a:ext cx="9692640" cy="1325562"/>
          </a:xfrm>
        </p:spPr>
        <p:txBody>
          <a:bodyPr>
            <a:normAutofit/>
          </a:bodyPr>
          <a:lstStyle/>
          <a:p>
            <a:r>
              <a:rPr lang="fi-FI" sz="3200" dirty="0"/>
              <a:t>Kaupallisten palveluiden saatavuus</a:t>
            </a:r>
            <a:br>
              <a:rPr lang="fi-FI" sz="3600" dirty="0"/>
            </a:br>
            <a:endParaRPr lang="fi-FI" sz="3600" dirty="0"/>
          </a:p>
        </p:txBody>
      </p:sp>
      <p:sp>
        <p:nvSpPr>
          <p:cNvPr id="3" name="Tekstin paikkamerkki 2">
            <a:extLst>
              <a:ext uri="{FF2B5EF4-FFF2-40B4-BE49-F238E27FC236}">
                <a16:creationId xmlns:a16="http://schemas.microsoft.com/office/drawing/2014/main" id="{D8F63A99-199D-46C4-81EC-474E13FE5395}"/>
              </a:ext>
            </a:extLst>
          </p:cNvPr>
          <p:cNvSpPr>
            <a:spLocks noGrp="1"/>
          </p:cNvSpPr>
          <p:nvPr>
            <p:ph type="body" idx="1"/>
          </p:nvPr>
        </p:nvSpPr>
        <p:spPr>
          <a:xfrm>
            <a:off x="721293" y="1776882"/>
            <a:ext cx="4480560" cy="731520"/>
          </a:xfrm>
        </p:spPr>
        <p:txBody>
          <a:bodyPr/>
          <a:lstStyle/>
          <a:p>
            <a:r>
              <a:rPr lang="fi-FI" dirty="0"/>
              <a:t>Ruokaostokset perillä</a:t>
            </a:r>
          </a:p>
          <a:p>
            <a:endParaRPr lang="fi-FI" dirty="0"/>
          </a:p>
        </p:txBody>
      </p:sp>
      <p:sp>
        <p:nvSpPr>
          <p:cNvPr id="4" name="Alatunnisteen paikkamerkki 3">
            <a:extLst>
              <a:ext uri="{FF2B5EF4-FFF2-40B4-BE49-F238E27FC236}">
                <a16:creationId xmlns:a16="http://schemas.microsoft.com/office/drawing/2014/main" id="{016B0490-B624-4B47-A7CD-D9A0923E4BED}"/>
              </a:ext>
            </a:extLst>
          </p:cNvPr>
          <p:cNvSpPr>
            <a:spLocks noGrp="1"/>
          </p:cNvSpPr>
          <p:nvPr>
            <p:ph type="ftr" sz="quarter" idx="11"/>
          </p:nvPr>
        </p:nvSpPr>
        <p:spPr/>
        <p:txBody>
          <a:bodyPr/>
          <a:lstStyle/>
          <a:p>
            <a:r>
              <a:rPr lang="fi-FI"/>
              <a:t>© 2021 Katja Laitinen &amp; Jari Tamminen</a:t>
            </a:r>
          </a:p>
        </p:txBody>
      </p:sp>
      <p:sp>
        <p:nvSpPr>
          <p:cNvPr id="11" name="Sisällön paikkamerkki 10">
            <a:extLst>
              <a:ext uri="{FF2B5EF4-FFF2-40B4-BE49-F238E27FC236}">
                <a16:creationId xmlns:a16="http://schemas.microsoft.com/office/drawing/2014/main" id="{4C8B00A6-6E05-49D3-8AE1-8B21AEE6FA63}"/>
              </a:ext>
            </a:extLst>
          </p:cNvPr>
          <p:cNvSpPr>
            <a:spLocks noGrp="1"/>
          </p:cNvSpPr>
          <p:nvPr>
            <p:ph sz="quarter" idx="4"/>
          </p:nvPr>
        </p:nvSpPr>
        <p:spPr>
          <a:xfrm>
            <a:off x="5975559" y="1942560"/>
            <a:ext cx="4713155" cy="4464120"/>
          </a:xfrm>
        </p:spPr>
        <p:txBody>
          <a:bodyPr>
            <a:normAutofit/>
          </a:bodyPr>
          <a:lstStyle/>
          <a:p>
            <a:r>
              <a:rPr lang="fi-FI" sz="1600" dirty="0"/>
              <a:t>Ruovedellä ollessaan 75,4 % vastaajista tekee ostoksensa Ruoveden kirkonkylällä. Visuvedellä käy ostoksilla 8,2 % vastaajista, muiden vaihtoehtojen osuuksien jäädessä alle 5 prosenttiin.</a:t>
            </a:r>
          </a:p>
          <a:p>
            <a:r>
              <a:rPr lang="fi-FI" sz="1600" dirty="0"/>
              <a:t>Lähimpään kauppaan on mökiltä matkaa yleisimmin 11-20 kilometriä (41,3 %). </a:t>
            </a:r>
          </a:p>
          <a:p>
            <a:endParaRPr lang="fi-FI" sz="1700" dirty="0"/>
          </a:p>
          <a:p>
            <a:r>
              <a:rPr lang="fi-FI" sz="1400" dirty="0"/>
              <a:t>Vuonna 2014 vastaajista 82 % teki ostoksensa Ruoveden kirkonkylällä sekä 4 % Teiskossa, Kurussa, Visuvedellä tai Virroilla. 2 % vastaajista teki ostoksensa Mäntässä/Vilppulassa. (</a:t>
            </a:r>
            <a:r>
              <a:rPr lang="fi-FI" sz="1400" dirty="0" err="1"/>
              <a:t>Kulla</a:t>
            </a:r>
            <a:r>
              <a:rPr lang="fi-FI" sz="1400" dirty="0"/>
              <a:t>)</a:t>
            </a:r>
          </a:p>
          <a:p>
            <a:r>
              <a:rPr lang="fi-FI" sz="1400" dirty="0"/>
              <a:t>Mökiltä oli tuolloinkin suurimmalla osalla vastaajista 11–20 kilometriä lähimpään kauppaan (Heinonen &amp; Kivi)</a:t>
            </a:r>
          </a:p>
        </p:txBody>
      </p:sp>
      <p:pic>
        <p:nvPicPr>
          <p:cNvPr id="12" name="Sisällön paikkamerkki 9">
            <a:extLst>
              <a:ext uri="{FF2B5EF4-FFF2-40B4-BE49-F238E27FC236}">
                <a16:creationId xmlns:a16="http://schemas.microsoft.com/office/drawing/2014/main" id="{202B3092-0A14-447B-887D-F3759B804B42}"/>
              </a:ext>
            </a:extLst>
          </p:cNvPr>
          <p:cNvPicPr>
            <a:picLocks noGrp="1" noChangeAspect="1"/>
          </p:cNvPicPr>
          <p:nvPr>
            <p:ph sz="half" idx="2"/>
          </p:nvPr>
        </p:nvPicPr>
        <p:blipFill>
          <a:blip r:embed="rId2"/>
          <a:stretch>
            <a:fillRect/>
          </a:stretch>
        </p:blipFill>
        <p:spPr>
          <a:xfrm>
            <a:off x="534857" y="2582503"/>
            <a:ext cx="5254267" cy="3093287"/>
          </a:xfrm>
        </p:spPr>
      </p:pic>
      <p:sp>
        <p:nvSpPr>
          <p:cNvPr id="5" name="Dian numeron paikkamerkki 4">
            <a:extLst>
              <a:ext uri="{FF2B5EF4-FFF2-40B4-BE49-F238E27FC236}">
                <a16:creationId xmlns:a16="http://schemas.microsoft.com/office/drawing/2014/main" id="{1BC456AF-D190-4CD6-9B35-5F802CA8857A}"/>
              </a:ext>
            </a:extLst>
          </p:cNvPr>
          <p:cNvSpPr>
            <a:spLocks noGrp="1"/>
          </p:cNvSpPr>
          <p:nvPr>
            <p:ph type="sldNum" sz="quarter" idx="12"/>
          </p:nvPr>
        </p:nvSpPr>
        <p:spPr/>
        <p:txBody>
          <a:bodyPr>
            <a:normAutofit lnSpcReduction="10000"/>
          </a:bodyPr>
          <a:lstStyle/>
          <a:p>
            <a:fld id="{6165BD2A-07D0-4D48-9DE3-94D0CBF9AFAE}" type="slidenum">
              <a:rPr lang="fi-FI" smtClean="0"/>
              <a:t>34</a:t>
            </a:fld>
            <a:endParaRPr lang="fi-FI"/>
          </a:p>
        </p:txBody>
      </p:sp>
    </p:spTree>
    <p:extLst>
      <p:ext uri="{BB962C8B-B14F-4D97-AF65-F5344CB8AC3E}">
        <p14:creationId xmlns:p14="http://schemas.microsoft.com/office/powerpoint/2010/main" val="26387869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F277983-D764-4E4A-9C00-F864F74C2D7A}"/>
              </a:ext>
            </a:extLst>
          </p:cNvPr>
          <p:cNvSpPr>
            <a:spLocks noGrp="1"/>
          </p:cNvSpPr>
          <p:nvPr>
            <p:ph type="title"/>
          </p:nvPr>
        </p:nvSpPr>
        <p:spPr>
          <a:xfrm>
            <a:off x="578291" y="210772"/>
            <a:ext cx="9692640" cy="1074888"/>
          </a:xfrm>
        </p:spPr>
        <p:txBody>
          <a:bodyPr>
            <a:normAutofit/>
          </a:bodyPr>
          <a:lstStyle/>
          <a:p>
            <a:r>
              <a:rPr lang="fi-FI" sz="3200" dirty="0"/>
              <a:t>Kaupallisten palveluiden saatavuus</a:t>
            </a:r>
            <a:br>
              <a:rPr lang="fi-FI" sz="3200" dirty="0"/>
            </a:br>
            <a:endParaRPr lang="fi-FI" sz="3200" dirty="0"/>
          </a:p>
        </p:txBody>
      </p:sp>
      <p:sp>
        <p:nvSpPr>
          <p:cNvPr id="3" name="Tekstin paikkamerkki 2">
            <a:extLst>
              <a:ext uri="{FF2B5EF4-FFF2-40B4-BE49-F238E27FC236}">
                <a16:creationId xmlns:a16="http://schemas.microsoft.com/office/drawing/2014/main" id="{D8F63A99-199D-46C4-81EC-474E13FE5395}"/>
              </a:ext>
            </a:extLst>
          </p:cNvPr>
          <p:cNvSpPr>
            <a:spLocks noGrp="1"/>
          </p:cNvSpPr>
          <p:nvPr>
            <p:ph type="body" idx="1"/>
          </p:nvPr>
        </p:nvSpPr>
        <p:spPr>
          <a:xfrm>
            <a:off x="578291" y="983646"/>
            <a:ext cx="4480560" cy="731520"/>
          </a:xfrm>
        </p:spPr>
        <p:txBody>
          <a:bodyPr/>
          <a:lstStyle/>
          <a:p>
            <a:r>
              <a:rPr lang="fi-FI" sz="1800" dirty="0"/>
              <a:t>Lähituottajat 2021</a:t>
            </a:r>
          </a:p>
          <a:p>
            <a:endParaRPr lang="fi-FI" dirty="0"/>
          </a:p>
        </p:txBody>
      </p:sp>
      <p:sp>
        <p:nvSpPr>
          <p:cNvPr id="4" name="Sisällön paikkamerkki 3">
            <a:extLst>
              <a:ext uri="{FF2B5EF4-FFF2-40B4-BE49-F238E27FC236}">
                <a16:creationId xmlns:a16="http://schemas.microsoft.com/office/drawing/2014/main" id="{60597C6C-CCE5-4A5B-8B46-04F97F61C611}"/>
              </a:ext>
            </a:extLst>
          </p:cNvPr>
          <p:cNvSpPr>
            <a:spLocks noGrp="1"/>
          </p:cNvSpPr>
          <p:nvPr>
            <p:ph sz="half" idx="2"/>
          </p:nvPr>
        </p:nvSpPr>
        <p:spPr>
          <a:xfrm>
            <a:off x="578291" y="1674356"/>
            <a:ext cx="6346292" cy="4857465"/>
          </a:xfrm>
        </p:spPr>
        <p:txBody>
          <a:bodyPr>
            <a:normAutofit fontScale="70000" lnSpcReduction="20000"/>
          </a:bodyPr>
          <a:lstStyle/>
          <a:p>
            <a:r>
              <a:rPr lang="fi-FI" sz="1900" dirty="0"/>
              <a:t>Suoraan tuottajilta tuotteita ostaa 34,6 % vastaajista. Vastaajat toivoivat lisämahdollisuuksia ostaa tuotteita suoraan tuottajilta.  </a:t>
            </a:r>
          </a:p>
          <a:p>
            <a:r>
              <a:rPr lang="fi-FI" sz="1900" dirty="0"/>
              <a:t>Vastaajista 15,9 % osti lähituottajilta perunoita, joista suurin osa osti niitä Tulijoen perunatilalta.</a:t>
            </a:r>
          </a:p>
          <a:p>
            <a:r>
              <a:rPr lang="fi-FI" sz="1900" dirty="0"/>
              <a:t>Vihanneksia osti 10,5 % pääostopaikkana </a:t>
            </a:r>
            <a:r>
              <a:rPr lang="fi-FI" sz="1900" dirty="0" err="1"/>
              <a:t>Marittan</a:t>
            </a:r>
            <a:r>
              <a:rPr lang="fi-FI" sz="1900" dirty="0"/>
              <a:t> kasvitarha. </a:t>
            </a:r>
          </a:p>
          <a:p>
            <a:r>
              <a:rPr lang="fi-FI" sz="1900" dirty="0"/>
              <a:t>Marjojen ostajia oli 10,8 % Ruhalan mansikkatilan ollessa yleisin ostopaikka. </a:t>
            </a:r>
          </a:p>
          <a:p>
            <a:r>
              <a:rPr lang="fi-FI" sz="1900" dirty="0"/>
              <a:t>Lihaa osti 5,7 % vastaajista useimmin Kaitajärven tilalta. </a:t>
            </a:r>
          </a:p>
          <a:p>
            <a:r>
              <a:rPr lang="fi-FI" sz="1900" dirty="0"/>
              <a:t>Kalaa osti 9,9 % Moni-Torin ollessa yleisin ostospaikka. </a:t>
            </a:r>
          </a:p>
          <a:p>
            <a:r>
              <a:rPr lang="fi-FI" sz="1900" dirty="0"/>
              <a:t>Kananmunia osti 5,7 % mm. </a:t>
            </a:r>
            <a:r>
              <a:rPr lang="fi-FI" sz="1900" dirty="0" err="1"/>
              <a:t>Marittan</a:t>
            </a:r>
            <a:r>
              <a:rPr lang="fi-FI" sz="1900" dirty="0"/>
              <a:t> kasvitarhalta ja </a:t>
            </a:r>
            <a:r>
              <a:rPr lang="fi-FI" sz="1900" dirty="0" err="1"/>
              <a:t>Neulokosta</a:t>
            </a:r>
            <a:r>
              <a:rPr lang="fi-FI" sz="1900" dirty="0"/>
              <a:t>. </a:t>
            </a:r>
          </a:p>
          <a:p>
            <a:r>
              <a:rPr lang="fi-FI" sz="1900" dirty="0"/>
              <a:t>Jauhon ostajia oli 2,3 % vastaajista ja niitä ostettiin lähinnä Moni-Torilta. </a:t>
            </a:r>
          </a:p>
          <a:p>
            <a:r>
              <a:rPr lang="fi-FI" sz="1900" dirty="0"/>
              <a:t>Leivonnaisia osti 9,9 % vastaajista mm. Moni-Torilta ja Katin kotileipomosta. </a:t>
            </a:r>
          </a:p>
          <a:p>
            <a:r>
              <a:rPr lang="fi-FI" sz="1900" dirty="0"/>
              <a:t>Tekstiilien ostajien (7,9 %) ostopaikat jakaantuivat tasaisesti yli puolen jättäessä tähän kertomatta, mistä tekstiilejä osti. </a:t>
            </a:r>
          </a:p>
          <a:p>
            <a:r>
              <a:rPr lang="fi-FI" sz="1900" dirty="0"/>
              <a:t>Muuta, mitä -kohdassa mainittiin monenlaista tuotetta useampien mainitessa kasvit, ja toisaalta yksittäisistä ostopaikoista Ruoveden Herkun.</a:t>
            </a:r>
          </a:p>
          <a:p>
            <a:endParaRPr lang="fi-FI" sz="1900" dirty="0"/>
          </a:p>
          <a:p>
            <a:endParaRPr lang="fi-FI" dirty="0"/>
          </a:p>
        </p:txBody>
      </p:sp>
      <p:sp>
        <p:nvSpPr>
          <p:cNvPr id="7" name="Alatunnisteen paikkamerkki 6">
            <a:extLst>
              <a:ext uri="{FF2B5EF4-FFF2-40B4-BE49-F238E27FC236}">
                <a16:creationId xmlns:a16="http://schemas.microsoft.com/office/drawing/2014/main" id="{FC4702A5-035C-412C-8E24-DB5D2074AF4D}"/>
              </a:ext>
            </a:extLst>
          </p:cNvPr>
          <p:cNvSpPr>
            <a:spLocks noGrp="1"/>
          </p:cNvSpPr>
          <p:nvPr>
            <p:ph type="ftr" sz="quarter" idx="11"/>
          </p:nvPr>
        </p:nvSpPr>
        <p:spPr/>
        <p:txBody>
          <a:bodyPr/>
          <a:lstStyle/>
          <a:p>
            <a:r>
              <a:rPr lang="fi-FI"/>
              <a:t>© 2021 Katja Laitinen &amp; Jari Tamminen</a:t>
            </a:r>
          </a:p>
        </p:txBody>
      </p:sp>
      <p:sp>
        <p:nvSpPr>
          <p:cNvPr id="12" name="Tekstiruutu 11">
            <a:extLst>
              <a:ext uri="{FF2B5EF4-FFF2-40B4-BE49-F238E27FC236}">
                <a16:creationId xmlns:a16="http://schemas.microsoft.com/office/drawing/2014/main" id="{BEC15AF0-02F3-469A-A5AE-737BCACC35C8}"/>
              </a:ext>
            </a:extLst>
          </p:cNvPr>
          <p:cNvSpPr txBox="1"/>
          <p:nvPr/>
        </p:nvSpPr>
        <p:spPr>
          <a:xfrm>
            <a:off x="7085955" y="3436249"/>
            <a:ext cx="3336430" cy="1938992"/>
          </a:xfrm>
          <a:prstGeom prst="rect">
            <a:avLst/>
          </a:prstGeom>
          <a:noFill/>
        </p:spPr>
        <p:txBody>
          <a:bodyPr wrap="square" rtlCol="0">
            <a:spAutoFit/>
          </a:bodyPr>
          <a:lstStyle/>
          <a:p>
            <a:pPr marL="171450" indent="-171450">
              <a:buFont typeface="Arial" panose="020B0604020202020204" pitchFamily="34" charset="0"/>
              <a:buChar char="•"/>
            </a:pPr>
            <a:r>
              <a:rPr lang="fi-FI" sz="1200" dirty="0"/>
              <a:t>Vuonna 2014 vain 26 % vastaajista osti tuotteita suoraan tuottajalta.</a:t>
            </a:r>
          </a:p>
          <a:p>
            <a:pPr marL="171450" indent="-171450">
              <a:buFont typeface="Arial" panose="020B0604020202020204" pitchFamily="34" charset="0"/>
              <a:buChar char="•"/>
            </a:pPr>
            <a:endParaRPr lang="fi-FI" sz="1200" dirty="0"/>
          </a:p>
          <a:p>
            <a:pPr marL="171450" indent="-171450">
              <a:buFont typeface="Arial" panose="020B0604020202020204" pitchFamily="34" charset="0"/>
              <a:buChar char="•"/>
            </a:pPr>
            <a:r>
              <a:rPr lang="fi-FI" sz="1200" dirty="0"/>
              <a:t>Suosituin lähituottaja oli Moni-Tori, mistä ostettiin muun muassa kananmunia, vihanneksia ja leivonnaisia. </a:t>
            </a:r>
          </a:p>
          <a:p>
            <a:pPr marL="171450" indent="-171450">
              <a:buFont typeface="Arial" panose="020B0604020202020204" pitchFamily="34" charset="0"/>
              <a:buChar char="•"/>
            </a:pPr>
            <a:endParaRPr lang="fi-FI" sz="1200" dirty="0"/>
          </a:p>
          <a:p>
            <a:pPr marL="171450" indent="-171450">
              <a:buFont typeface="Arial" panose="020B0604020202020204" pitchFamily="34" charset="0"/>
              <a:buChar char="•"/>
            </a:pPr>
            <a:r>
              <a:rPr lang="fi-FI" sz="1200" dirty="0" err="1"/>
              <a:t>Marittan</a:t>
            </a:r>
            <a:r>
              <a:rPr lang="fi-FI" sz="1200" dirty="0"/>
              <a:t> kasvitarhalta ostettiin myös jonkin verran kasviksia ja kananmunia. (Heinonen &amp; Kivi) </a:t>
            </a:r>
          </a:p>
        </p:txBody>
      </p:sp>
      <p:sp>
        <p:nvSpPr>
          <p:cNvPr id="13" name="Tekstin paikkamerkki 2">
            <a:extLst>
              <a:ext uri="{FF2B5EF4-FFF2-40B4-BE49-F238E27FC236}">
                <a16:creationId xmlns:a16="http://schemas.microsoft.com/office/drawing/2014/main" id="{ECF37DDD-068A-4EFE-AB6D-A43184BE3300}"/>
              </a:ext>
            </a:extLst>
          </p:cNvPr>
          <p:cNvSpPr txBox="1">
            <a:spLocks/>
          </p:cNvSpPr>
          <p:nvPr/>
        </p:nvSpPr>
        <p:spPr>
          <a:xfrm>
            <a:off x="7085955" y="2866305"/>
            <a:ext cx="3336430" cy="731520"/>
          </a:xfrm>
          <a:prstGeom prst="rect">
            <a:avLst/>
          </a:prstGeom>
        </p:spPr>
        <p:txBody>
          <a:bodyPr vert="horz" lIns="91440" tIns="45720" rIns="91440" bIns="45720" rtlCol="0" anchor="b">
            <a:normAutofit/>
          </a:bodyPr>
          <a:lstStyle>
            <a:lvl1pPr marL="0" indent="0" algn="l" defTabSz="914400" rtl="0" eaLnBrk="1" latinLnBrk="0" hangingPunct="1">
              <a:lnSpc>
                <a:spcPct val="95000"/>
              </a:lnSpc>
              <a:spcBef>
                <a:spcPts val="0"/>
              </a:spcBef>
              <a:spcAft>
                <a:spcPts val="200"/>
              </a:spcAft>
              <a:buClr>
                <a:schemeClr val="accent1"/>
              </a:buClr>
              <a:buSzPct val="80000"/>
              <a:buFont typeface="Arial" pitchFamily="34" charset="0"/>
              <a:buNone/>
              <a:defRPr sz="2000" b="0" kern="1200" spc="10" baseline="0">
                <a:solidFill>
                  <a:schemeClr val="tx2"/>
                </a:solidFill>
                <a:latin typeface="+mn-lt"/>
                <a:ea typeface="+mn-ea"/>
                <a:cs typeface="+mn-cs"/>
              </a:defRPr>
            </a:lvl1pPr>
            <a:lvl2pPr marL="457200" indent="0" algn="l" defTabSz="914400" rtl="0" eaLnBrk="1" latinLnBrk="0" hangingPunct="1">
              <a:lnSpc>
                <a:spcPct val="90000"/>
              </a:lnSpc>
              <a:spcBef>
                <a:spcPts val="300"/>
              </a:spcBef>
              <a:spcAft>
                <a:spcPts val="300"/>
              </a:spcAft>
              <a:buClr>
                <a:schemeClr val="accent1"/>
              </a:buClr>
              <a:buFont typeface="Wingdings 2" pitchFamily="18" charset="2"/>
              <a:buNone/>
              <a:defRPr sz="2000" b="1" kern="1200">
                <a:solidFill>
                  <a:schemeClr val="tx1">
                    <a:lumMod val="85000"/>
                    <a:lumOff val="15000"/>
                  </a:schemeClr>
                </a:solidFill>
                <a:latin typeface="+mn-lt"/>
                <a:ea typeface="+mn-ea"/>
                <a:cs typeface="+mn-cs"/>
              </a:defRPr>
            </a:lvl2pPr>
            <a:lvl3pPr marL="914400" indent="0" algn="l" defTabSz="914400" rtl="0" eaLnBrk="1" latinLnBrk="0" hangingPunct="1">
              <a:lnSpc>
                <a:spcPct val="90000"/>
              </a:lnSpc>
              <a:spcBef>
                <a:spcPts val="300"/>
              </a:spcBef>
              <a:spcAft>
                <a:spcPts val="300"/>
              </a:spcAft>
              <a:buClr>
                <a:schemeClr val="accent1"/>
              </a:buClr>
              <a:buFont typeface="Wingdings 2" pitchFamily="18" charset="2"/>
              <a:buNone/>
              <a:defRPr sz="1800" b="1" kern="1200">
                <a:solidFill>
                  <a:schemeClr val="tx1">
                    <a:lumMod val="85000"/>
                    <a:lumOff val="15000"/>
                  </a:schemeClr>
                </a:solidFill>
                <a:latin typeface="+mn-lt"/>
                <a:ea typeface="+mn-ea"/>
                <a:cs typeface="+mn-cs"/>
              </a:defRPr>
            </a:lvl3pPr>
            <a:lvl4pPr marL="1371600" indent="0" algn="l" defTabSz="914400" rtl="0" eaLnBrk="1" latinLnBrk="0" hangingPunct="1">
              <a:lnSpc>
                <a:spcPct val="90000"/>
              </a:lnSpc>
              <a:spcBef>
                <a:spcPts val="300"/>
              </a:spcBef>
              <a:spcAft>
                <a:spcPts val="300"/>
              </a:spcAft>
              <a:buClr>
                <a:schemeClr val="accent1"/>
              </a:buClr>
              <a:buFont typeface="Wingdings 2" pitchFamily="18" charset="2"/>
              <a:buNone/>
              <a:defRPr sz="1600" b="1" kern="1200">
                <a:solidFill>
                  <a:schemeClr val="tx1">
                    <a:lumMod val="85000"/>
                    <a:lumOff val="15000"/>
                  </a:schemeClr>
                </a:solidFill>
                <a:latin typeface="+mn-lt"/>
                <a:ea typeface="+mn-ea"/>
                <a:cs typeface="+mn-cs"/>
              </a:defRPr>
            </a:lvl4pPr>
            <a:lvl5pPr marL="1828800" indent="0" algn="l" defTabSz="914400" rtl="0" eaLnBrk="1" latinLnBrk="0" hangingPunct="1">
              <a:lnSpc>
                <a:spcPct val="90000"/>
              </a:lnSpc>
              <a:spcBef>
                <a:spcPts val="300"/>
              </a:spcBef>
              <a:spcAft>
                <a:spcPts val="300"/>
              </a:spcAft>
              <a:buClr>
                <a:schemeClr val="accent1"/>
              </a:buClr>
              <a:buFont typeface="Wingdings 2" pitchFamily="18" charset="2"/>
              <a:buNone/>
              <a:defRPr sz="1600" b="1" kern="1200">
                <a:solidFill>
                  <a:schemeClr val="tx1">
                    <a:lumMod val="85000"/>
                    <a:lumOff val="15000"/>
                  </a:schemeClr>
                </a:solidFill>
                <a:latin typeface="+mn-lt"/>
                <a:ea typeface="+mn-ea"/>
                <a:cs typeface="+mn-cs"/>
              </a:defRPr>
            </a:lvl5pPr>
            <a:lvl6pPr marL="2286000" indent="0" algn="l" defTabSz="914400" rtl="0" eaLnBrk="1" latinLnBrk="0" hangingPunct="1">
              <a:lnSpc>
                <a:spcPct val="90000"/>
              </a:lnSpc>
              <a:spcBef>
                <a:spcPts val="300"/>
              </a:spcBef>
              <a:spcAft>
                <a:spcPts val="300"/>
              </a:spcAft>
              <a:buClr>
                <a:schemeClr val="accent1"/>
              </a:buClr>
              <a:buFont typeface="Wingdings 2" pitchFamily="18" charset="2"/>
              <a:buNone/>
              <a:defRPr sz="1600" b="1" kern="1200">
                <a:solidFill>
                  <a:schemeClr val="tx1">
                    <a:lumMod val="85000"/>
                    <a:lumOff val="15000"/>
                  </a:schemeClr>
                </a:solidFill>
                <a:latin typeface="+mn-lt"/>
                <a:ea typeface="+mn-ea"/>
                <a:cs typeface="+mn-cs"/>
              </a:defRPr>
            </a:lvl6pPr>
            <a:lvl7pPr marL="2743200" indent="0" algn="l" defTabSz="914400" rtl="0" eaLnBrk="1" latinLnBrk="0" hangingPunct="1">
              <a:lnSpc>
                <a:spcPct val="90000"/>
              </a:lnSpc>
              <a:spcBef>
                <a:spcPts val="300"/>
              </a:spcBef>
              <a:spcAft>
                <a:spcPts val="300"/>
              </a:spcAft>
              <a:buClr>
                <a:schemeClr val="accent1"/>
              </a:buClr>
              <a:buFont typeface="Wingdings 2" pitchFamily="18" charset="2"/>
              <a:buNone/>
              <a:defRPr sz="1600" b="1" kern="1200">
                <a:solidFill>
                  <a:schemeClr val="tx1">
                    <a:lumMod val="85000"/>
                    <a:lumOff val="15000"/>
                  </a:schemeClr>
                </a:solidFill>
                <a:latin typeface="+mn-lt"/>
                <a:ea typeface="+mn-ea"/>
                <a:cs typeface="+mn-cs"/>
              </a:defRPr>
            </a:lvl7pPr>
            <a:lvl8pPr marL="3200400" indent="0" algn="l" defTabSz="914400" rtl="0" eaLnBrk="1" latinLnBrk="0" hangingPunct="1">
              <a:lnSpc>
                <a:spcPct val="90000"/>
              </a:lnSpc>
              <a:spcBef>
                <a:spcPts val="300"/>
              </a:spcBef>
              <a:spcAft>
                <a:spcPts val="300"/>
              </a:spcAft>
              <a:buClr>
                <a:schemeClr val="accent1"/>
              </a:buClr>
              <a:buFont typeface="Wingdings 2" pitchFamily="18" charset="2"/>
              <a:buNone/>
              <a:defRPr sz="1600" b="1" kern="1200">
                <a:solidFill>
                  <a:schemeClr val="tx1">
                    <a:lumMod val="85000"/>
                    <a:lumOff val="15000"/>
                  </a:schemeClr>
                </a:solidFill>
                <a:latin typeface="+mn-lt"/>
                <a:ea typeface="+mn-ea"/>
                <a:cs typeface="+mn-cs"/>
              </a:defRPr>
            </a:lvl8pPr>
            <a:lvl9pPr marL="3657600" indent="0" algn="l" defTabSz="914400" rtl="0" eaLnBrk="1" latinLnBrk="0" hangingPunct="1">
              <a:lnSpc>
                <a:spcPct val="90000"/>
              </a:lnSpc>
              <a:spcBef>
                <a:spcPts val="300"/>
              </a:spcBef>
              <a:spcAft>
                <a:spcPts val="300"/>
              </a:spcAft>
              <a:buClr>
                <a:schemeClr val="accent1"/>
              </a:buClr>
              <a:buFont typeface="Wingdings 2" pitchFamily="18" charset="2"/>
              <a:buNone/>
              <a:defRPr sz="1600" b="1" kern="1200">
                <a:solidFill>
                  <a:schemeClr val="tx1">
                    <a:lumMod val="85000"/>
                    <a:lumOff val="15000"/>
                  </a:schemeClr>
                </a:solidFill>
                <a:latin typeface="+mn-lt"/>
                <a:ea typeface="+mn-ea"/>
                <a:cs typeface="+mn-cs"/>
              </a:defRPr>
            </a:lvl9pPr>
          </a:lstStyle>
          <a:p>
            <a:r>
              <a:rPr lang="fi-FI" sz="1600" dirty="0"/>
              <a:t>Lähituottajat 2014</a:t>
            </a:r>
          </a:p>
          <a:p>
            <a:endParaRPr lang="fi-FI" dirty="0"/>
          </a:p>
        </p:txBody>
      </p:sp>
      <p:sp>
        <p:nvSpPr>
          <p:cNvPr id="5" name="Dian numeron paikkamerkki 4">
            <a:extLst>
              <a:ext uri="{FF2B5EF4-FFF2-40B4-BE49-F238E27FC236}">
                <a16:creationId xmlns:a16="http://schemas.microsoft.com/office/drawing/2014/main" id="{824DDD21-16D7-47AE-BCD6-3C0A7A3E07CD}"/>
              </a:ext>
            </a:extLst>
          </p:cNvPr>
          <p:cNvSpPr>
            <a:spLocks noGrp="1"/>
          </p:cNvSpPr>
          <p:nvPr>
            <p:ph type="sldNum" sz="quarter" idx="12"/>
          </p:nvPr>
        </p:nvSpPr>
        <p:spPr/>
        <p:txBody>
          <a:bodyPr>
            <a:normAutofit lnSpcReduction="10000"/>
          </a:bodyPr>
          <a:lstStyle/>
          <a:p>
            <a:fld id="{6165BD2A-07D0-4D48-9DE3-94D0CBF9AFAE}" type="slidenum">
              <a:rPr lang="fi-FI" smtClean="0"/>
              <a:t>35</a:t>
            </a:fld>
            <a:endParaRPr lang="fi-FI"/>
          </a:p>
        </p:txBody>
      </p:sp>
    </p:spTree>
    <p:extLst>
      <p:ext uri="{BB962C8B-B14F-4D97-AF65-F5344CB8AC3E}">
        <p14:creationId xmlns:p14="http://schemas.microsoft.com/office/powerpoint/2010/main" val="41085551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F277983-D764-4E4A-9C00-F864F74C2D7A}"/>
              </a:ext>
            </a:extLst>
          </p:cNvPr>
          <p:cNvSpPr>
            <a:spLocks noGrp="1"/>
          </p:cNvSpPr>
          <p:nvPr>
            <p:ph type="title"/>
          </p:nvPr>
        </p:nvSpPr>
        <p:spPr>
          <a:xfrm>
            <a:off x="543439" y="377205"/>
            <a:ext cx="9692640" cy="1155473"/>
          </a:xfrm>
        </p:spPr>
        <p:txBody>
          <a:bodyPr>
            <a:normAutofit/>
          </a:bodyPr>
          <a:lstStyle/>
          <a:p>
            <a:r>
              <a:rPr lang="fi-FI" sz="3200" dirty="0"/>
              <a:t>Kaupallisten palveluiden saatavuus</a:t>
            </a:r>
            <a:br>
              <a:rPr lang="fi-FI" sz="3600" dirty="0"/>
            </a:br>
            <a:endParaRPr lang="fi-FI" sz="3600" dirty="0"/>
          </a:p>
        </p:txBody>
      </p:sp>
      <p:pic>
        <p:nvPicPr>
          <p:cNvPr id="12" name="Sisällön paikkamerkki 11">
            <a:extLst>
              <a:ext uri="{FF2B5EF4-FFF2-40B4-BE49-F238E27FC236}">
                <a16:creationId xmlns:a16="http://schemas.microsoft.com/office/drawing/2014/main" id="{6C205B45-6810-4D3A-BD64-66D531E5452C}"/>
              </a:ext>
            </a:extLst>
          </p:cNvPr>
          <p:cNvPicPr>
            <a:picLocks noGrp="1" noChangeAspect="1"/>
          </p:cNvPicPr>
          <p:nvPr>
            <p:ph sz="half" idx="2"/>
          </p:nvPr>
        </p:nvPicPr>
        <p:blipFill>
          <a:blip r:embed="rId2"/>
          <a:stretch>
            <a:fillRect/>
          </a:stretch>
        </p:blipFill>
        <p:spPr>
          <a:xfrm>
            <a:off x="685482" y="2204700"/>
            <a:ext cx="4960716" cy="3863005"/>
          </a:xfrm>
          <a:prstGeom prst="rect">
            <a:avLst/>
          </a:prstGeom>
        </p:spPr>
      </p:pic>
      <p:pic>
        <p:nvPicPr>
          <p:cNvPr id="13" name="Sisällön paikkamerkki 12">
            <a:extLst>
              <a:ext uri="{FF2B5EF4-FFF2-40B4-BE49-F238E27FC236}">
                <a16:creationId xmlns:a16="http://schemas.microsoft.com/office/drawing/2014/main" id="{0AACE666-046F-4ADF-81EB-7CB6C7859BE3}"/>
              </a:ext>
            </a:extLst>
          </p:cNvPr>
          <p:cNvPicPr>
            <a:picLocks noGrp="1" noChangeAspect="1"/>
          </p:cNvPicPr>
          <p:nvPr>
            <p:ph sz="quarter" idx="4"/>
          </p:nvPr>
        </p:nvPicPr>
        <p:blipFill>
          <a:blip r:embed="rId3"/>
          <a:stretch>
            <a:fillRect/>
          </a:stretch>
        </p:blipFill>
        <p:spPr>
          <a:xfrm>
            <a:off x="5868711" y="2197742"/>
            <a:ext cx="4784518" cy="3869963"/>
          </a:xfrm>
          <a:prstGeom prst="rect">
            <a:avLst/>
          </a:prstGeom>
        </p:spPr>
      </p:pic>
      <p:sp>
        <p:nvSpPr>
          <p:cNvPr id="3" name="Alatunnisteen paikkamerkki 2">
            <a:extLst>
              <a:ext uri="{FF2B5EF4-FFF2-40B4-BE49-F238E27FC236}">
                <a16:creationId xmlns:a16="http://schemas.microsoft.com/office/drawing/2014/main" id="{B295F4E8-3FEA-428B-826B-332008563F21}"/>
              </a:ext>
            </a:extLst>
          </p:cNvPr>
          <p:cNvSpPr>
            <a:spLocks noGrp="1"/>
          </p:cNvSpPr>
          <p:nvPr>
            <p:ph type="ftr" sz="quarter" idx="11"/>
          </p:nvPr>
        </p:nvSpPr>
        <p:spPr/>
        <p:txBody>
          <a:bodyPr/>
          <a:lstStyle/>
          <a:p>
            <a:r>
              <a:rPr lang="fi-FI"/>
              <a:t>© 2021 Katja Laitinen &amp; Jari Tamminen</a:t>
            </a:r>
          </a:p>
        </p:txBody>
      </p:sp>
      <p:sp>
        <p:nvSpPr>
          <p:cNvPr id="8" name="Tekstiruutu 7">
            <a:extLst>
              <a:ext uri="{FF2B5EF4-FFF2-40B4-BE49-F238E27FC236}">
                <a16:creationId xmlns:a16="http://schemas.microsoft.com/office/drawing/2014/main" id="{EB2B1D29-14A2-439B-877F-EEAD6C82A74C}"/>
              </a:ext>
            </a:extLst>
          </p:cNvPr>
          <p:cNvSpPr txBox="1"/>
          <p:nvPr/>
        </p:nvSpPr>
        <p:spPr>
          <a:xfrm>
            <a:off x="3702531" y="6203796"/>
            <a:ext cx="2227750" cy="276999"/>
          </a:xfrm>
          <a:prstGeom prst="rect">
            <a:avLst/>
          </a:prstGeom>
          <a:noFill/>
        </p:spPr>
        <p:txBody>
          <a:bodyPr wrap="square" rtlCol="0">
            <a:spAutoFit/>
          </a:bodyPr>
          <a:lstStyle/>
          <a:p>
            <a:r>
              <a:rPr lang="fi-FI" sz="1200" dirty="0">
                <a:solidFill>
                  <a:schemeClr val="tx2"/>
                </a:solidFill>
              </a:rPr>
              <a:t>Taulukko jatkuu vieressä.</a:t>
            </a:r>
          </a:p>
        </p:txBody>
      </p:sp>
      <p:sp>
        <p:nvSpPr>
          <p:cNvPr id="16" name="Tekstiruutu 15">
            <a:extLst>
              <a:ext uri="{FF2B5EF4-FFF2-40B4-BE49-F238E27FC236}">
                <a16:creationId xmlns:a16="http://schemas.microsoft.com/office/drawing/2014/main" id="{CCEC21C3-9B96-465E-A8EF-2AD3A1E91B62}"/>
              </a:ext>
            </a:extLst>
          </p:cNvPr>
          <p:cNvSpPr txBox="1"/>
          <p:nvPr/>
        </p:nvSpPr>
        <p:spPr>
          <a:xfrm>
            <a:off x="577493" y="1311212"/>
            <a:ext cx="5743408" cy="646331"/>
          </a:xfrm>
          <a:prstGeom prst="rect">
            <a:avLst/>
          </a:prstGeom>
          <a:noFill/>
        </p:spPr>
        <p:txBody>
          <a:bodyPr wrap="square" rtlCol="0">
            <a:spAutoFit/>
          </a:bodyPr>
          <a:lstStyle/>
          <a:p>
            <a:r>
              <a:rPr lang="fi-FI" dirty="0"/>
              <a:t>Kaupallisten palveluiden tärkeys/tyytyväisyys – keskiarvot ja kuilu</a:t>
            </a:r>
          </a:p>
        </p:txBody>
      </p:sp>
      <p:sp>
        <p:nvSpPr>
          <p:cNvPr id="4" name="Tekstiruutu 3">
            <a:extLst>
              <a:ext uri="{FF2B5EF4-FFF2-40B4-BE49-F238E27FC236}">
                <a16:creationId xmlns:a16="http://schemas.microsoft.com/office/drawing/2014/main" id="{2257C9A7-C667-444C-A709-7CA3573ABEC3}"/>
              </a:ext>
            </a:extLst>
          </p:cNvPr>
          <p:cNvSpPr txBox="1"/>
          <p:nvPr/>
        </p:nvSpPr>
        <p:spPr>
          <a:xfrm>
            <a:off x="7711126" y="578571"/>
            <a:ext cx="2942103" cy="954107"/>
          </a:xfrm>
          <a:prstGeom prst="rect">
            <a:avLst/>
          </a:prstGeom>
          <a:noFill/>
        </p:spPr>
        <p:txBody>
          <a:bodyPr wrap="square" rtlCol="0">
            <a:spAutoFit/>
          </a:bodyPr>
          <a:lstStyle/>
          <a:p>
            <a:r>
              <a:rPr lang="fi-FI" sz="1400" dirty="0"/>
              <a:t>Kuilu - negatiivinen arvo, jos tärkeys ylittää tyytyväisyyden ja positiivinen, jos tyytyväisyys ylittää tärkeyden. </a:t>
            </a:r>
          </a:p>
        </p:txBody>
      </p:sp>
      <p:sp>
        <p:nvSpPr>
          <p:cNvPr id="5" name="Dian numeron paikkamerkki 4">
            <a:extLst>
              <a:ext uri="{FF2B5EF4-FFF2-40B4-BE49-F238E27FC236}">
                <a16:creationId xmlns:a16="http://schemas.microsoft.com/office/drawing/2014/main" id="{ADC2B08D-7DFD-4D01-BB73-E5562DF46C40}"/>
              </a:ext>
            </a:extLst>
          </p:cNvPr>
          <p:cNvSpPr>
            <a:spLocks noGrp="1"/>
          </p:cNvSpPr>
          <p:nvPr>
            <p:ph type="sldNum" sz="quarter" idx="12"/>
          </p:nvPr>
        </p:nvSpPr>
        <p:spPr/>
        <p:txBody>
          <a:bodyPr>
            <a:normAutofit lnSpcReduction="10000"/>
          </a:bodyPr>
          <a:lstStyle/>
          <a:p>
            <a:fld id="{6165BD2A-07D0-4D48-9DE3-94D0CBF9AFAE}" type="slidenum">
              <a:rPr lang="fi-FI" smtClean="0"/>
              <a:t>36</a:t>
            </a:fld>
            <a:endParaRPr lang="fi-FI"/>
          </a:p>
        </p:txBody>
      </p:sp>
    </p:spTree>
    <p:extLst>
      <p:ext uri="{BB962C8B-B14F-4D97-AF65-F5344CB8AC3E}">
        <p14:creationId xmlns:p14="http://schemas.microsoft.com/office/powerpoint/2010/main" val="29876065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F277983-D764-4E4A-9C00-F864F74C2D7A}"/>
              </a:ext>
            </a:extLst>
          </p:cNvPr>
          <p:cNvSpPr>
            <a:spLocks noGrp="1"/>
          </p:cNvSpPr>
          <p:nvPr>
            <p:ph type="title"/>
          </p:nvPr>
        </p:nvSpPr>
        <p:spPr>
          <a:xfrm>
            <a:off x="542781" y="241473"/>
            <a:ext cx="9692640" cy="1325562"/>
          </a:xfrm>
        </p:spPr>
        <p:txBody>
          <a:bodyPr>
            <a:normAutofit/>
          </a:bodyPr>
          <a:lstStyle/>
          <a:p>
            <a:r>
              <a:rPr lang="fi-FI" sz="3200" dirty="0"/>
              <a:t>Kaupallisten palveluiden saatavuus</a:t>
            </a:r>
            <a:br>
              <a:rPr lang="fi-FI" sz="3600" dirty="0"/>
            </a:br>
            <a:endParaRPr lang="fi-FI" sz="3600" dirty="0"/>
          </a:p>
        </p:txBody>
      </p:sp>
      <p:sp>
        <p:nvSpPr>
          <p:cNvPr id="6" name="Sisällön paikkamerkki 5">
            <a:extLst>
              <a:ext uri="{FF2B5EF4-FFF2-40B4-BE49-F238E27FC236}">
                <a16:creationId xmlns:a16="http://schemas.microsoft.com/office/drawing/2014/main" id="{5DF52379-5AB6-4BDF-A5F7-1B3CD6323ECA}"/>
              </a:ext>
            </a:extLst>
          </p:cNvPr>
          <p:cNvSpPr>
            <a:spLocks noGrp="1"/>
          </p:cNvSpPr>
          <p:nvPr>
            <p:ph idx="1"/>
          </p:nvPr>
        </p:nvSpPr>
        <p:spPr>
          <a:xfrm>
            <a:off x="542781" y="2135206"/>
            <a:ext cx="10252466" cy="4150184"/>
          </a:xfrm>
        </p:spPr>
        <p:txBody>
          <a:bodyPr>
            <a:normAutofit/>
          </a:bodyPr>
          <a:lstStyle/>
          <a:p>
            <a:r>
              <a:rPr lang="fi-FI" sz="1600" dirty="0"/>
              <a:t>Tärkeimmäksi kaupalliseksi palveluksi osoittautui odotetusti ruoka- ja muut päivittäistavarat. Seuraavaksi tärkeimpiä olivat nuohous, rautakauppatavarat/rakennustarvikkeet sekä tien kunnossapito/auraus.</a:t>
            </a:r>
          </a:p>
          <a:p>
            <a:r>
              <a:rPr lang="fi-FI" sz="1600" dirty="0"/>
              <a:t>Tyytyväisimpiä oltiin nuohous, tien kunnossapito/auraus, kukat ja taimet sekä ruoka- ja muut päivittäistavarat -palveluihin. Selvästi huonoimman arvion annetuista palveluista sai julkiset liikenneyhteydet, seuraavina pesulapalvelut/pyykinpesumahdollisuudet ja majoituspalvelut. Internet hyvä keskiarvolla 3,62. Myös terveydenhuolto, kahvila ja ravintolapalvelutkin yli 3, vaikka kovasti saivatkin kritiikkiä vapaassa sanassa.</a:t>
            </a:r>
          </a:p>
          <a:p>
            <a:r>
              <a:rPr lang="fi-FI" sz="1600" dirty="0"/>
              <a:t>Verrattaessa toisiinsa kunkin palvelun tärkeyttä ja tyytyväisyyttä; havaittiin, että 22/26 palvelumuodossa tyytyväisyys palveluun oli sen tärkeyttä suurempi, mikä on erittäin hyvä asia. </a:t>
            </a:r>
          </a:p>
          <a:p>
            <a:r>
              <a:rPr lang="fi-FI" sz="1600" dirty="0"/>
              <a:t>Vaikka julkisia liikenneyhteyksiä ei pidetty kovin tärkeänä, niin tyytyväisyys niihin oli silti reilusti tärkeyttä pienempi. Vapaassa kommentoinnissa esille tullut tyytymättömyys kahvila- ja ravintolapalveluihin (dia 9) näkyi tässä kohtaa negatiivisina kuiluarvoina.</a:t>
            </a:r>
          </a:p>
        </p:txBody>
      </p:sp>
      <p:sp>
        <p:nvSpPr>
          <p:cNvPr id="3" name="Alatunnisteen paikkamerkki 2">
            <a:extLst>
              <a:ext uri="{FF2B5EF4-FFF2-40B4-BE49-F238E27FC236}">
                <a16:creationId xmlns:a16="http://schemas.microsoft.com/office/drawing/2014/main" id="{93DD8C6F-7671-44F6-88AF-38007A141CEA}"/>
              </a:ext>
            </a:extLst>
          </p:cNvPr>
          <p:cNvSpPr>
            <a:spLocks noGrp="1"/>
          </p:cNvSpPr>
          <p:nvPr>
            <p:ph type="ftr" sz="quarter" idx="11"/>
          </p:nvPr>
        </p:nvSpPr>
        <p:spPr/>
        <p:txBody>
          <a:bodyPr/>
          <a:lstStyle/>
          <a:p>
            <a:r>
              <a:rPr lang="fi-FI"/>
              <a:t>© 2021 Katja Laitinen &amp; Jari Tamminen</a:t>
            </a:r>
          </a:p>
        </p:txBody>
      </p:sp>
      <p:sp>
        <p:nvSpPr>
          <p:cNvPr id="11" name="Tekstiruutu 10">
            <a:extLst>
              <a:ext uri="{FF2B5EF4-FFF2-40B4-BE49-F238E27FC236}">
                <a16:creationId xmlns:a16="http://schemas.microsoft.com/office/drawing/2014/main" id="{6D075FA2-0706-4B95-98AD-399CBAC410C6}"/>
              </a:ext>
            </a:extLst>
          </p:cNvPr>
          <p:cNvSpPr txBox="1"/>
          <p:nvPr/>
        </p:nvSpPr>
        <p:spPr>
          <a:xfrm>
            <a:off x="542780" y="1481788"/>
            <a:ext cx="6337413" cy="400110"/>
          </a:xfrm>
          <a:prstGeom prst="rect">
            <a:avLst/>
          </a:prstGeom>
          <a:noFill/>
        </p:spPr>
        <p:txBody>
          <a:bodyPr wrap="square" rtlCol="0">
            <a:spAutoFit/>
          </a:bodyPr>
          <a:lstStyle/>
          <a:p>
            <a:r>
              <a:rPr lang="fi-FI" sz="2000" dirty="0"/>
              <a:t>Tärkeys/tyytyväisyys - keskiarvojen/kuilun analyysi</a:t>
            </a:r>
          </a:p>
        </p:txBody>
      </p:sp>
      <p:sp>
        <p:nvSpPr>
          <p:cNvPr id="4" name="Dian numeron paikkamerkki 3">
            <a:extLst>
              <a:ext uri="{FF2B5EF4-FFF2-40B4-BE49-F238E27FC236}">
                <a16:creationId xmlns:a16="http://schemas.microsoft.com/office/drawing/2014/main" id="{F3DEC6E6-A5BF-4E93-8A3D-88CCA3B92AD5}"/>
              </a:ext>
            </a:extLst>
          </p:cNvPr>
          <p:cNvSpPr>
            <a:spLocks noGrp="1"/>
          </p:cNvSpPr>
          <p:nvPr>
            <p:ph type="sldNum" sz="quarter" idx="12"/>
          </p:nvPr>
        </p:nvSpPr>
        <p:spPr/>
        <p:txBody>
          <a:bodyPr>
            <a:normAutofit lnSpcReduction="10000"/>
          </a:bodyPr>
          <a:lstStyle/>
          <a:p>
            <a:fld id="{6165BD2A-07D0-4D48-9DE3-94D0CBF9AFAE}" type="slidenum">
              <a:rPr lang="fi-FI" smtClean="0"/>
              <a:t>37</a:t>
            </a:fld>
            <a:endParaRPr lang="fi-FI"/>
          </a:p>
        </p:txBody>
      </p:sp>
    </p:spTree>
    <p:extLst>
      <p:ext uri="{BB962C8B-B14F-4D97-AF65-F5344CB8AC3E}">
        <p14:creationId xmlns:p14="http://schemas.microsoft.com/office/powerpoint/2010/main" val="42526830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F277983-D764-4E4A-9C00-F864F74C2D7A}"/>
              </a:ext>
            </a:extLst>
          </p:cNvPr>
          <p:cNvSpPr>
            <a:spLocks noGrp="1"/>
          </p:cNvSpPr>
          <p:nvPr>
            <p:ph type="title"/>
          </p:nvPr>
        </p:nvSpPr>
        <p:spPr>
          <a:xfrm>
            <a:off x="658191" y="421620"/>
            <a:ext cx="9692640" cy="1325562"/>
          </a:xfrm>
        </p:spPr>
        <p:txBody>
          <a:bodyPr>
            <a:normAutofit/>
          </a:bodyPr>
          <a:lstStyle/>
          <a:p>
            <a:r>
              <a:rPr lang="fi-FI" sz="3200" dirty="0"/>
              <a:t>Kaupallisten palveluiden saatavuus</a:t>
            </a:r>
            <a:br>
              <a:rPr lang="fi-FI" sz="3600" dirty="0"/>
            </a:br>
            <a:endParaRPr lang="fi-FI" sz="3600" dirty="0"/>
          </a:p>
        </p:txBody>
      </p:sp>
      <p:sp>
        <p:nvSpPr>
          <p:cNvPr id="6" name="Sisällön paikkamerkki 5">
            <a:extLst>
              <a:ext uri="{FF2B5EF4-FFF2-40B4-BE49-F238E27FC236}">
                <a16:creationId xmlns:a16="http://schemas.microsoft.com/office/drawing/2014/main" id="{5DF52379-5AB6-4BDF-A5F7-1B3CD6323ECA}"/>
              </a:ext>
            </a:extLst>
          </p:cNvPr>
          <p:cNvSpPr>
            <a:spLocks noGrp="1"/>
          </p:cNvSpPr>
          <p:nvPr>
            <p:ph idx="1"/>
          </p:nvPr>
        </p:nvSpPr>
        <p:spPr>
          <a:xfrm>
            <a:off x="658191" y="2604114"/>
            <a:ext cx="10048279" cy="3581401"/>
          </a:xfrm>
        </p:spPr>
        <p:txBody>
          <a:bodyPr>
            <a:normAutofit/>
          </a:bodyPr>
          <a:lstStyle/>
          <a:p>
            <a:r>
              <a:rPr lang="fi-FI" sz="1600" dirty="0"/>
              <a:t>Vastaajat kokivat tärkeimmiksi ruoka- ja päivittäistavarakauppapalvelut. Tyytymättömyys kyseisiä palveluita kohtaan oli kuitenkin melko suuri.</a:t>
            </a:r>
          </a:p>
          <a:p>
            <a:r>
              <a:rPr lang="fi-FI" sz="1600" dirty="0"/>
              <a:t>Julkisiin liikenneyhteyksiin oltiin kaikista tyytymättömimpiä. Niiden tärkeys ei kuitenkaan ollut kovin suuri.</a:t>
            </a:r>
          </a:p>
          <a:p>
            <a:r>
              <a:rPr lang="fi-FI" sz="1600" dirty="0"/>
              <a:t>Ravintola-, kahvila- ja terassipalveluihin toivottiin parannusta. </a:t>
            </a:r>
          </a:p>
          <a:p>
            <a:r>
              <a:rPr lang="fi-FI" sz="1600" dirty="0"/>
              <a:t>Tärkeys ja tyytyväisyys kohtasivat parhaiten polttopuiden ostossa sekä kirja- ja paperitarvikkeissa. </a:t>
            </a:r>
          </a:p>
          <a:p>
            <a:r>
              <a:rPr lang="fi-FI" sz="1600" dirty="0"/>
              <a:t>Majoitus- ja pesulapalveluita vastaajat eivät pitäneet kovin tärkeinä, mutta olivat silti niihin tyytyväisiä. (Heinonen &amp; Kivi)</a:t>
            </a:r>
          </a:p>
        </p:txBody>
      </p:sp>
      <p:sp>
        <p:nvSpPr>
          <p:cNvPr id="3" name="Alatunnisteen paikkamerkki 2">
            <a:extLst>
              <a:ext uri="{FF2B5EF4-FFF2-40B4-BE49-F238E27FC236}">
                <a16:creationId xmlns:a16="http://schemas.microsoft.com/office/drawing/2014/main" id="{93DD8C6F-7671-44F6-88AF-38007A141CEA}"/>
              </a:ext>
            </a:extLst>
          </p:cNvPr>
          <p:cNvSpPr>
            <a:spLocks noGrp="1"/>
          </p:cNvSpPr>
          <p:nvPr>
            <p:ph type="ftr" sz="quarter" idx="11"/>
          </p:nvPr>
        </p:nvSpPr>
        <p:spPr/>
        <p:txBody>
          <a:bodyPr/>
          <a:lstStyle/>
          <a:p>
            <a:r>
              <a:rPr lang="fi-FI"/>
              <a:t>© 2021 Katja Laitinen &amp; Jari Tamminen</a:t>
            </a:r>
          </a:p>
        </p:txBody>
      </p:sp>
      <p:sp>
        <p:nvSpPr>
          <p:cNvPr id="11" name="Tekstiruutu 10">
            <a:extLst>
              <a:ext uri="{FF2B5EF4-FFF2-40B4-BE49-F238E27FC236}">
                <a16:creationId xmlns:a16="http://schemas.microsoft.com/office/drawing/2014/main" id="{6D075FA2-0706-4B95-98AD-399CBAC410C6}"/>
              </a:ext>
            </a:extLst>
          </p:cNvPr>
          <p:cNvSpPr txBox="1"/>
          <p:nvPr/>
        </p:nvSpPr>
        <p:spPr>
          <a:xfrm>
            <a:off x="658191" y="1815701"/>
            <a:ext cx="6337413" cy="400110"/>
          </a:xfrm>
          <a:prstGeom prst="rect">
            <a:avLst/>
          </a:prstGeom>
          <a:noFill/>
        </p:spPr>
        <p:txBody>
          <a:bodyPr wrap="square" rtlCol="0">
            <a:spAutoFit/>
          </a:bodyPr>
          <a:lstStyle/>
          <a:p>
            <a:r>
              <a:rPr lang="fi-FI" sz="2000" dirty="0"/>
              <a:t>Tärkeys/tyytyväisyys vuonna 2014</a:t>
            </a:r>
          </a:p>
        </p:txBody>
      </p:sp>
      <p:sp>
        <p:nvSpPr>
          <p:cNvPr id="4" name="Dian numeron paikkamerkki 3">
            <a:extLst>
              <a:ext uri="{FF2B5EF4-FFF2-40B4-BE49-F238E27FC236}">
                <a16:creationId xmlns:a16="http://schemas.microsoft.com/office/drawing/2014/main" id="{3F288B70-1059-4D26-93CE-D825167F18CD}"/>
              </a:ext>
            </a:extLst>
          </p:cNvPr>
          <p:cNvSpPr>
            <a:spLocks noGrp="1"/>
          </p:cNvSpPr>
          <p:nvPr>
            <p:ph type="sldNum" sz="quarter" idx="12"/>
          </p:nvPr>
        </p:nvSpPr>
        <p:spPr/>
        <p:txBody>
          <a:bodyPr>
            <a:normAutofit lnSpcReduction="10000"/>
          </a:bodyPr>
          <a:lstStyle/>
          <a:p>
            <a:fld id="{6165BD2A-07D0-4D48-9DE3-94D0CBF9AFAE}" type="slidenum">
              <a:rPr lang="fi-FI" smtClean="0"/>
              <a:t>38</a:t>
            </a:fld>
            <a:endParaRPr lang="fi-FI"/>
          </a:p>
        </p:txBody>
      </p:sp>
    </p:spTree>
    <p:extLst>
      <p:ext uri="{BB962C8B-B14F-4D97-AF65-F5344CB8AC3E}">
        <p14:creationId xmlns:p14="http://schemas.microsoft.com/office/powerpoint/2010/main" val="8427194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F277983-D764-4E4A-9C00-F864F74C2D7A}"/>
              </a:ext>
            </a:extLst>
          </p:cNvPr>
          <p:cNvSpPr>
            <a:spLocks noGrp="1"/>
          </p:cNvSpPr>
          <p:nvPr>
            <p:ph type="title"/>
          </p:nvPr>
        </p:nvSpPr>
        <p:spPr>
          <a:xfrm>
            <a:off x="462476" y="319355"/>
            <a:ext cx="9692640" cy="1325562"/>
          </a:xfrm>
        </p:spPr>
        <p:txBody>
          <a:bodyPr>
            <a:normAutofit/>
          </a:bodyPr>
          <a:lstStyle/>
          <a:p>
            <a:r>
              <a:rPr lang="fi-FI" sz="3200" dirty="0"/>
              <a:t>Kaupallisten palveluiden saatavuus</a:t>
            </a:r>
            <a:br>
              <a:rPr lang="fi-FI" sz="3600" dirty="0"/>
            </a:br>
            <a:endParaRPr lang="fi-FI" sz="3600" dirty="0"/>
          </a:p>
        </p:txBody>
      </p:sp>
      <p:sp>
        <p:nvSpPr>
          <p:cNvPr id="10" name="Tekstin paikkamerkki 9">
            <a:extLst>
              <a:ext uri="{FF2B5EF4-FFF2-40B4-BE49-F238E27FC236}">
                <a16:creationId xmlns:a16="http://schemas.microsoft.com/office/drawing/2014/main" id="{B027B675-C030-4585-8E94-C09D741C8810}"/>
              </a:ext>
            </a:extLst>
          </p:cNvPr>
          <p:cNvSpPr>
            <a:spLocks noGrp="1"/>
          </p:cNvSpPr>
          <p:nvPr>
            <p:ph type="body" idx="1"/>
          </p:nvPr>
        </p:nvSpPr>
        <p:spPr>
          <a:xfrm>
            <a:off x="462476" y="1511481"/>
            <a:ext cx="5299131" cy="731520"/>
          </a:xfrm>
        </p:spPr>
        <p:txBody>
          <a:bodyPr>
            <a:normAutofit/>
          </a:bodyPr>
          <a:lstStyle/>
          <a:p>
            <a:r>
              <a:rPr lang="fi-FI" sz="1800" dirty="0"/>
              <a:t>Tiedotuskanavien tärkeys/tyytyväisyys – keskiarvot ja kuilu</a:t>
            </a:r>
          </a:p>
        </p:txBody>
      </p:sp>
      <p:pic>
        <p:nvPicPr>
          <p:cNvPr id="14" name="Sisällön paikkamerkki 13">
            <a:extLst>
              <a:ext uri="{FF2B5EF4-FFF2-40B4-BE49-F238E27FC236}">
                <a16:creationId xmlns:a16="http://schemas.microsoft.com/office/drawing/2014/main" id="{2995CA89-0496-4EE5-ACF8-C5326A877516}"/>
              </a:ext>
            </a:extLst>
          </p:cNvPr>
          <p:cNvPicPr>
            <a:picLocks noGrp="1" noChangeAspect="1"/>
          </p:cNvPicPr>
          <p:nvPr>
            <p:ph sz="half" idx="2"/>
          </p:nvPr>
        </p:nvPicPr>
        <p:blipFill>
          <a:blip r:embed="rId2"/>
          <a:stretch>
            <a:fillRect/>
          </a:stretch>
        </p:blipFill>
        <p:spPr>
          <a:xfrm>
            <a:off x="569008" y="2507550"/>
            <a:ext cx="5569489" cy="3543621"/>
          </a:xfrm>
          <a:prstGeom prst="rect">
            <a:avLst/>
          </a:prstGeom>
        </p:spPr>
      </p:pic>
      <p:sp>
        <p:nvSpPr>
          <p:cNvPr id="13" name="Sisällön paikkamerkki 12">
            <a:extLst>
              <a:ext uri="{FF2B5EF4-FFF2-40B4-BE49-F238E27FC236}">
                <a16:creationId xmlns:a16="http://schemas.microsoft.com/office/drawing/2014/main" id="{ADA185CA-06A1-438C-BA19-E27221C28AA4}"/>
              </a:ext>
            </a:extLst>
          </p:cNvPr>
          <p:cNvSpPr>
            <a:spLocks noGrp="1"/>
          </p:cNvSpPr>
          <p:nvPr>
            <p:ph sz="quarter" idx="4"/>
          </p:nvPr>
        </p:nvSpPr>
        <p:spPr>
          <a:xfrm>
            <a:off x="6421837" y="2109564"/>
            <a:ext cx="4621983" cy="4326748"/>
          </a:xfrm>
        </p:spPr>
        <p:txBody>
          <a:bodyPr>
            <a:normAutofit/>
          </a:bodyPr>
          <a:lstStyle/>
          <a:p>
            <a:r>
              <a:rPr lang="fi-FI" sz="1600" dirty="0"/>
              <a:t>Taulukossa on esitetty tärkeys ja tyytyväisyys eri tiedotuskanaviin </a:t>
            </a:r>
            <a:r>
              <a:rPr lang="fi-FI" sz="1600" i="1" dirty="0"/>
              <a:t>Ruoveden kaupallisista palveluista tiedottamisessa</a:t>
            </a:r>
            <a:r>
              <a:rPr lang="fi-FI" sz="1600" dirty="0"/>
              <a:t>. Tärkeimmät tiedotuskanavat olivat Ruovesi-lehti, tuttavat ja naapurit sekä Ruoveden palveluopas. Tyytyväisyys kaikkiin annettuihin tiedotuskanaviin oli niiden tärkeyttä suurempi. </a:t>
            </a:r>
          </a:p>
          <a:p>
            <a:endParaRPr lang="fi-FI" sz="1700" dirty="0"/>
          </a:p>
          <a:p>
            <a:r>
              <a:rPr lang="fi-FI" sz="1400" dirty="0"/>
              <a:t>Vuonna 2014 kolme tärkeintä tiedotuskanavaa olivat Ruovesi-lehti, Ruoveden palveluopas ja internet. Tyytyväisyys internetin kautta saatuun tietoon palveluista oli heikompaa kuin tärkeys. (Heinonen &amp; Kivi)</a:t>
            </a:r>
          </a:p>
        </p:txBody>
      </p:sp>
      <p:sp>
        <p:nvSpPr>
          <p:cNvPr id="3" name="Alatunnisteen paikkamerkki 2">
            <a:extLst>
              <a:ext uri="{FF2B5EF4-FFF2-40B4-BE49-F238E27FC236}">
                <a16:creationId xmlns:a16="http://schemas.microsoft.com/office/drawing/2014/main" id="{93DD8C6F-7671-44F6-88AF-38007A141CEA}"/>
              </a:ext>
            </a:extLst>
          </p:cNvPr>
          <p:cNvSpPr>
            <a:spLocks noGrp="1"/>
          </p:cNvSpPr>
          <p:nvPr>
            <p:ph type="ftr" sz="quarter" idx="11"/>
          </p:nvPr>
        </p:nvSpPr>
        <p:spPr/>
        <p:txBody>
          <a:bodyPr/>
          <a:lstStyle/>
          <a:p>
            <a:r>
              <a:rPr lang="fi-FI"/>
              <a:t>© 2021 Katja Laitinen &amp; Jari Tamminen</a:t>
            </a:r>
          </a:p>
        </p:txBody>
      </p:sp>
      <p:sp>
        <p:nvSpPr>
          <p:cNvPr id="7" name="Tekstiruutu 6">
            <a:extLst>
              <a:ext uri="{FF2B5EF4-FFF2-40B4-BE49-F238E27FC236}">
                <a16:creationId xmlns:a16="http://schemas.microsoft.com/office/drawing/2014/main" id="{BC23AE19-3703-476E-8242-EB79464CF316}"/>
              </a:ext>
            </a:extLst>
          </p:cNvPr>
          <p:cNvSpPr txBox="1"/>
          <p:nvPr/>
        </p:nvSpPr>
        <p:spPr>
          <a:xfrm>
            <a:off x="8101717" y="690810"/>
            <a:ext cx="2942103" cy="954107"/>
          </a:xfrm>
          <a:prstGeom prst="rect">
            <a:avLst/>
          </a:prstGeom>
          <a:noFill/>
        </p:spPr>
        <p:txBody>
          <a:bodyPr wrap="square" rtlCol="0">
            <a:spAutoFit/>
          </a:bodyPr>
          <a:lstStyle/>
          <a:p>
            <a:r>
              <a:rPr lang="fi-FI" sz="1400" dirty="0"/>
              <a:t>Kuilu - negatiivinen arvo, jos tärkeys ylittää tyytyväisyyden ja positiivinen, jos tyytyväisyys ylittää tärkeyden. </a:t>
            </a:r>
          </a:p>
        </p:txBody>
      </p:sp>
      <p:sp>
        <p:nvSpPr>
          <p:cNvPr id="4" name="Dian numeron paikkamerkki 3">
            <a:extLst>
              <a:ext uri="{FF2B5EF4-FFF2-40B4-BE49-F238E27FC236}">
                <a16:creationId xmlns:a16="http://schemas.microsoft.com/office/drawing/2014/main" id="{FB7CB720-13EC-476A-AC8F-5A7F729F1763}"/>
              </a:ext>
            </a:extLst>
          </p:cNvPr>
          <p:cNvSpPr>
            <a:spLocks noGrp="1"/>
          </p:cNvSpPr>
          <p:nvPr>
            <p:ph type="sldNum" sz="quarter" idx="12"/>
          </p:nvPr>
        </p:nvSpPr>
        <p:spPr/>
        <p:txBody>
          <a:bodyPr>
            <a:normAutofit lnSpcReduction="10000"/>
          </a:bodyPr>
          <a:lstStyle/>
          <a:p>
            <a:fld id="{6165BD2A-07D0-4D48-9DE3-94D0CBF9AFAE}" type="slidenum">
              <a:rPr lang="fi-FI" smtClean="0"/>
              <a:t>39</a:t>
            </a:fld>
            <a:endParaRPr lang="fi-FI"/>
          </a:p>
        </p:txBody>
      </p:sp>
    </p:spTree>
    <p:extLst>
      <p:ext uri="{BB962C8B-B14F-4D97-AF65-F5344CB8AC3E}">
        <p14:creationId xmlns:p14="http://schemas.microsoft.com/office/powerpoint/2010/main" val="10560786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F277983-D764-4E4A-9C00-F864F74C2D7A}"/>
              </a:ext>
            </a:extLst>
          </p:cNvPr>
          <p:cNvSpPr>
            <a:spLocks noGrp="1"/>
          </p:cNvSpPr>
          <p:nvPr>
            <p:ph type="title"/>
          </p:nvPr>
        </p:nvSpPr>
        <p:spPr>
          <a:xfrm>
            <a:off x="648958" y="160573"/>
            <a:ext cx="9692640" cy="1325562"/>
          </a:xfrm>
        </p:spPr>
        <p:txBody>
          <a:bodyPr>
            <a:normAutofit/>
          </a:bodyPr>
          <a:lstStyle/>
          <a:p>
            <a:r>
              <a:rPr lang="fi-FI" sz="3200" dirty="0"/>
              <a:t>Kaupallisten palveluiden saatavuus</a:t>
            </a:r>
            <a:br>
              <a:rPr lang="fi-FI" sz="3600" dirty="0"/>
            </a:br>
            <a:endParaRPr lang="fi-FI" sz="3600" dirty="0"/>
          </a:p>
        </p:txBody>
      </p:sp>
      <p:sp>
        <p:nvSpPr>
          <p:cNvPr id="3" name="Tekstin paikkamerkki 2">
            <a:extLst>
              <a:ext uri="{FF2B5EF4-FFF2-40B4-BE49-F238E27FC236}">
                <a16:creationId xmlns:a16="http://schemas.microsoft.com/office/drawing/2014/main" id="{D8F63A99-199D-46C4-81EC-474E13FE5395}"/>
              </a:ext>
            </a:extLst>
          </p:cNvPr>
          <p:cNvSpPr>
            <a:spLocks noGrp="1"/>
          </p:cNvSpPr>
          <p:nvPr>
            <p:ph type="body" idx="1"/>
          </p:nvPr>
        </p:nvSpPr>
        <p:spPr>
          <a:xfrm>
            <a:off x="648958" y="1120375"/>
            <a:ext cx="4979130" cy="731520"/>
          </a:xfrm>
        </p:spPr>
        <p:txBody>
          <a:bodyPr/>
          <a:lstStyle/>
          <a:p>
            <a:r>
              <a:rPr lang="fi-FI" dirty="0"/>
              <a:t>Mahdolliset esteet 2021</a:t>
            </a:r>
          </a:p>
        </p:txBody>
      </p:sp>
      <p:sp>
        <p:nvSpPr>
          <p:cNvPr id="4" name="Sisällön paikkamerkki 3">
            <a:extLst>
              <a:ext uri="{FF2B5EF4-FFF2-40B4-BE49-F238E27FC236}">
                <a16:creationId xmlns:a16="http://schemas.microsoft.com/office/drawing/2014/main" id="{60597C6C-CCE5-4A5B-8B46-04F97F61C611}"/>
              </a:ext>
            </a:extLst>
          </p:cNvPr>
          <p:cNvSpPr>
            <a:spLocks noGrp="1"/>
          </p:cNvSpPr>
          <p:nvPr>
            <p:ph sz="half" idx="2"/>
          </p:nvPr>
        </p:nvSpPr>
        <p:spPr>
          <a:xfrm>
            <a:off x="648957" y="2050678"/>
            <a:ext cx="5174793" cy="4372080"/>
          </a:xfrm>
        </p:spPr>
        <p:txBody>
          <a:bodyPr>
            <a:noAutofit/>
          </a:bodyPr>
          <a:lstStyle/>
          <a:p>
            <a:r>
              <a:rPr lang="fi-FI" sz="1500" dirty="0"/>
              <a:t>Vastaajia pyydettiin arvioimaan skaalalla 1-5          (1 ei mikään este … 5 suuri este) neljän mahdollisen esteen vaikutusta </a:t>
            </a:r>
            <a:r>
              <a:rPr lang="fi-FI" sz="1500" i="1" dirty="0"/>
              <a:t>Ruoveden paikallisten palveluiden käyttämiseen ja paikallisten tuotteiden ostamiseen</a:t>
            </a:r>
            <a:r>
              <a:rPr lang="fi-FI" sz="1500" dirty="0"/>
              <a:t>. </a:t>
            </a:r>
          </a:p>
          <a:p>
            <a:r>
              <a:rPr lang="fi-FI" sz="1500" i="1" dirty="0"/>
              <a:t>Tiedon puute </a:t>
            </a:r>
            <a:r>
              <a:rPr lang="fi-FI" sz="1500" dirty="0"/>
              <a:t>tuotteista ja palveluista sai keskiarvoksi 2,7 ollen 25,8 %:lle vastaajista suuri tai melko suuri este käyttää palveluita. </a:t>
            </a:r>
          </a:p>
          <a:p>
            <a:r>
              <a:rPr lang="fi-FI" sz="1500" i="1" dirty="0"/>
              <a:t>Tuotteiden ja palveluiden saatavuus </a:t>
            </a:r>
            <a:r>
              <a:rPr lang="fi-FI" sz="1500" dirty="0"/>
              <a:t>sai saman keskiarvon 2,7 ja se oli suuri tai melko suuri este 25,5 %:lle vastaajista. </a:t>
            </a:r>
          </a:p>
          <a:p>
            <a:r>
              <a:rPr lang="fi-FI" sz="1500" i="1" dirty="0"/>
              <a:t>Toimitusten luotettavuuteen ja laatuun </a:t>
            </a:r>
            <a:r>
              <a:rPr lang="fi-FI" sz="1500" dirty="0"/>
              <a:t>oltiin tyytyväisiä (ka. 2.0, suuri tai melko suuri este 9,1 %). </a:t>
            </a:r>
          </a:p>
          <a:p>
            <a:r>
              <a:rPr lang="fi-FI" sz="1500" i="1" dirty="0"/>
              <a:t>Hinta</a:t>
            </a:r>
            <a:r>
              <a:rPr lang="fi-FI" sz="1500" dirty="0"/>
              <a:t> sai keskiarvoksi 2,3 ollen suuri tai melko suuri este 14,5 %:lle vastaajista. </a:t>
            </a:r>
          </a:p>
        </p:txBody>
      </p:sp>
      <p:sp>
        <p:nvSpPr>
          <p:cNvPr id="5" name="Tekstin paikkamerkki 4">
            <a:extLst>
              <a:ext uri="{FF2B5EF4-FFF2-40B4-BE49-F238E27FC236}">
                <a16:creationId xmlns:a16="http://schemas.microsoft.com/office/drawing/2014/main" id="{E33DEE58-65A5-44A6-A7A7-F867C5CA7741}"/>
              </a:ext>
            </a:extLst>
          </p:cNvPr>
          <p:cNvSpPr>
            <a:spLocks noGrp="1"/>
          </p:cNvSpPr>
          <p:nvPr>
            <p:ph type="body" sz="quarter" idx="3"/>
          </p:nvPr>
        </p:nvSpPr>
        <p:spPr>
          <a:xfrm>
            <a:off x="6368252" y="1623451"/>
            <a:ext cx="4480560" cy="731520"/>
          </a:xfrm>
        </p:spPr>
        <p:txBody>
          <a:bodyPr/>
          <a:lstStyle/>
          <a:p>
            <a:r>
              <a:rPr lang="fi-FI" dirty="0"/>
              <a:t>Mahdolliset esteet 2014</a:t>
            </a:r>
          </a:p>
        </p:txBody>
      </p:sp>
      <p:sp>
        <p:nvSpPr>
          <p:cNvPr id="6" name="Sisällön paikkamerkki 5">
            <a:extLst>
              <a:ext uri="{FF2B5EF4-FFF2-40B4-BE49-F238E27FC236}">
                <a16:creationId xmlns:a16="http://schemas.microsoft.com/office/drawing/2014/main" id="{E511FE49-9728-4165-BA66-E29D011EF59D}"/>
              </a:ext>
            </a:extLst>
          </p:cNvPr>
          <p:cNvSpPr>
            <a:spLocks noGrp="1"/>
          </p:cNvSpPr>
          <p:nvPr>
            <p:ph sz="quarter" idx="4"/>
          </p:nvPr>
        </p:nvSpPr>
        <p:spPr>
          <a:xfrm>
            <a:off x="6368252" y="2546714"/>
            <a:ext cx="4480560" cy="3581401"/>
          </a:xfrm>
        </p:spPr>
        <p:txBody>
          <a:bodyPr>
            <a:noAutofit/>
          </a:bodyPr>
          <a:lstStyle/>
          <a:p>
            <a:r>
              <a:rPr lang="fi-FI" sz="1500" dirty="0"/>
              <a:t>Lähes kolmasosa vastaajista piti tiedon puutetta sekä tuotteiden ja palveluiden saatavuutta tiettynä ajankohtana kohtalaisena esteenä.</a:t>
            </a:r>
          </a:p>
          <a:p>
            <a:r>
              <a:rPr lang="fi-FI" sz="1500" dirty="0"/>
              <a:t>Suurin osa piti toimitusten luotettavuutta ja laajuutta melko pienenä tai pienenä esteenä. </a:t>
            </a:r>
          </a:p>
          <a:p>
            <a:r>
              <a:rPr lang="fi-FI" sz="1500" dirty="0"/>
              <a:t>Vastaajista 38 % piti hintaa melko pienenä esteenä. </a:t>
            </a:r>
            <a:r>
              <a:rPr lang="fi-FI" sz="1400" dirty="0"/>
              <a:t>(Heinonen &amp; Kivi)</a:t>
            </a:r>
          </a:p>
          <a:p>
            <a:endParaRPr lang="fi-FI" sz="1500" dirty="0"/>
          </a:p>
          <a:p>
            <a:r>
              <a:rPr lang="fi-FI" sz="1500" i="1" dirty="0"/>
              <a:t>Huomioitava, että vuonna 2014 kysyttiin toimitusten laajuutta ja vuonna 2021 taas toimitusten laatua. </a:t>
            </a:r>
          </a:p>
        </p:txBody>
      </p:sp>
      <p:sp>
        <p:nvSpPr>
          <p:cNvPr id="7" name="Alatunnisteen paikkamerkki 6">
            <a:extLst>
              <a:ext uri="{FF2B5EF4-FFF2-40B4-BE49-F238E27FC236}">
                <a16:creationId xmlns:a16="http://schemas.microsoft.com/office/drawing/2014/main" id="{A81086B5-84FD-4591-AE6E-9E6242E6B920}"/>
              </a:ext>
            </a:extLst>
          </p:cNvPr>
          <p:cNvSpPr>
            <a:spLocks noGrp="1"/>
          </p:cNvSpPr>
          <p:nvPr>
            <p:ph type="ftr" sz="quarter" idx="11"/>
          </p:nvPr>
        </p:nvSpPr>
        <p:spPr/>
        <p:txBody>
          <a:bodyPr/>
          <a:lstStyle/>
          <a:p>
            <a:r>
              <a:rPr lang="fi-FI"/>
              <a:t>© 2021 Katja Laitinen &amp; Jari Tamminen</a:t>
            </a:r>
          </a:p>
        </p:txBody>
      </p:sp>
      <p:sp>
        <p:nvSpPr>
          <p:cNvPr id="8" name="Dian numeron paikkamerkki 7">
            <a:extLst>
              <a:ext uri="{FF2B5EF4-FFF2-40B4-BE49-F238E27FC236}">
                <a16:creationId xmlns:a16="http://schemas.microsoft.com/office/drawing/2014/main" id="{EFDFB3C8-C534-4212-A2D3-51976FAA835D}"/>
              </a:ext>
            </a:extLst>
          </p:cNvPr>
          <p:cNvSpPr>
            <a:spLocks noGrp="1"/>
          </p:cNvSpPr>
          <p:nvPr>
            <p:ph type="sldNum" sz="quarter" idx="12"/>
          </p:nvPr>
        </p:nvSpPr>
        <p:spPr/>
        <p:txBody>
          <a:bodyPr>
            <a:normAutofit lnSpcReduction="10000"/>
          </a:bodyPr>
          <a:lstStyle/>
          <a:p>
            <a:fld id="{6165BD2A-07D0-4D48-9DE3-94D0CBF9AFAE}" type="slidenum">
              <a:rPr lang="fi-FI" smtClean="0"/>
              <a:t>40</a:t>
            </a:fld>
            <a:endParaRPr lang="fi-FI"/>
          </a:p>
        </p:txBody>
      </p:sp>
    </p:spTree>
    <p:extLst>
      <p:ext uri="{BB962C8B-B14F-4D97-AF65-F5344CB8AC3E}">
        <p14:creationId xmlns:p14="http://schemas.microsoft.com/office/powerpoint/2010/main" val="42632296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2A2FE48-7529-4632-8980-47D277CC8A34}"/>
              </a:ext>
            </a:extLst>
          </p:cNvPr>
          <p:cNvSpPr>
            <a:spLocks noGrp="1"/>
          </p:cNvSpPr>
          <p:nvPr>
            <p:ph type="title"/>
          </p:nvPr>
        </p:nvSpPr>
        <p:spPr>
          <a:xfrm>
            <a:off x="548267" y="95769"/>
            <a:ext cx="9692640" cy="1155982"/>
          </a:xfrm>
        </p:spPr>
        <p:txBody>
          <a:bodyPr>
            <a:normAutofit/>
          </a:bodyPr>
          <a:lstStyle/>
          <a:p>
            <a:r>
              <a:rPr lang="fi-FI" sz="3200" dirty="0"/>
              <a:t>Ruoveden kunnan palveluiden käyttö</a:t>
            </a:r>
            <a:br>
              <a:rPr lang="fi-FI" sz="3600" dirty="0"/>
            </a:br>
            <a:endParaRPr lang="fi-FI" sz="3600" dirty="0"/>
          </a:p>
        </p:txBody>
      </p:sp>
      <p:sp>
        <p:nvSpPr>
          <p:cNvPr id="3" name="Tekstin paikkamerkki 2">
            <a:extLst>
              <a:ext uri="{FF2B5EF4-FFF2-40B4-BE49-F238E27FC236}">
                <a16:creationId xmlns:a16="http://schemas.microsoft.com/office/drawing/2014/main" id="{63069F8D-79DD-4682-8D35-ECF7809C83BF}"/>
              </a:ext>
            </a:extLst>
          </p:cNvPr>
          <p:cNvSpPr>
            <a:spLocks noGrp="1"/>
          </p:cNvSpPr>
          <p:nvPr>
            <p:ph type="body" idx="1"/>
          </p:nvPr>
        </p:nvSpPr>
        <p:spPr>
          <a:xfrm>
            <a:off x="548267" y="1060109"/>
            <a:ext cx="5810671" cy="731520"/>
          </a:xfrm>
        </p:spPr>
        <p:txBody>
          <a:bodyPr>
            <a:normAutofit/>
          </a:bodyPr>
          <a:lstStyle/>
          <a:p>
            <a:r>
              <a:rPr lang="fi-FI" sz="1800" dirty="0"/>
              <a:t>Kunnan palveluiden tärkeys/tyytyväisyys – keskiarvot ja kuilu</a:t>
            </a:r>
          </a:p>
          <a:p>
            <a:endParaRPr lang="fi-FI" dirty="0"/>
          </a:p>
        </p:txBody>
      </p:sp>
      <p:sp>
        <p:nvSpPr>
          <p:cNvPr id="6" name="Sisällön paikkamerkki 5">
            <a:extLst>
              <a:ext uri="{FF2B5EF4-FFF2-40B4-BE49-F238E27FC236}">
                <a16:creationId xmlns:a16="http://schemas.microsoft.com/office/drawing/2014/main" id="{9F5C3B5E-D8EF-4304-85B7-CC52581C3CE6}"/>
              </a:ext>
            </a:extLst>
          </p:cNvPr>
          <p:cNvSpPr>
            <a:spLocks noGrp="1"/>
          </p:cNvSpPr>
          <p:nvPr>
            <p:ph sz="quarter" idx="4"/>
          </p:nvPr>
        </p:nvSpPr>
        <p:spPr>
          <a:xfrm>
            <a:off x="6421517" y="1756117"/>
            <a:ext cx="4577916" cy="4874940"/>
          </a:xfrm>
        </p:spPr>
        <p:txBody>
          <a:bodyPr>
            <a:normAutofit/>
          </a:bodyPr>
          <a:lstStyle/>
          <a:p>
            <a:r>
              <a:rPr lang="fi-FI" sz="1600" dirty="0"/>
              <a:t>Tärkeimpinä kunnan palveluina pidettiin erilaisten jätteiden käsittelyyn ja kierrätykseen liittyviä palveluita. Kunnan yleistä suhtautumista mökkiläisiin samoin kuin kunnan palveluita tuottavan henkilöstön suhtautumista heihin pidettiin myös hyvin tärkeänä asiana. </a:t>
            </a:r>
          </a:p>
          <a:p>
            <a:r>
              <a:rPr lang="fi-FI" sz="1600" dirty="0"/>
              <a:t>Edellä mainittuihin asioihin tyytyväisyys sai huonomman keskiarvon kuin niiden tärkeys. Tämä on hyvin linjassa siihen nähden, mitä kommentteja jätehuollon epäkohdista vapaassa sanassa kerrottiin (dia 10). </a:t>
            </a:r>
          </a:p>
          <a:p>
            <a:endParaRPr lang="fi-FI" sz="1600" dirty="0"/>
          </a:p>
          <a:p>
            <a:r>
              <a:rPr lang="fi-FI" sz="1400" dirty="0"/>
              <a:t>Vuonna 2014 jäteasiat ja kunnan yleinen suhtautuminen mökkiläisiin koettiin tärkeimmiksi, mutta niihin oltiin tyytymättömiä (Heinonen &amp; Kivi).</a:t>
            </a:r>
            <a:endParaRPr lang="fi-FI" sz="1200" dirty="0"/>
          </a:p>
        </p:txBody>
      </p:sp>
      <p:sp>
        <p:nvSpPr>
          <p:cNvPr id="4" name="Alatunnisteen paikkamerkki 3">
            <a:extLst>
              <a:ext uri="{FF2B5EF4-FFF2-40B4-BE49-F238E27FC236}">
                <a16:creationId xmlns:a16="http://schemas.microsoft.com/office/drawing/2014/main" id="{27A8E310-3F53-4DF7-B4D4-448C6A267D56}"/>
              </a:ext>
            </a:extLst>
          </p:cNvPr>
          <p:cNvSpPr>
            <a:spLocks noGrp="1"/>
          </p:cNvSpPr>
          <p:nvPr>
            <p:ph type="ftr" sz="quarter" idx="11"/>
          </p:nvPr>
        </p:nvSpPr>
        <p:spPr/>
        <p:txBody>
          <a:bodyPr/>
          <a:lstStyle/>
          <a:p>
            <a:r>
              <a:rPr lang="fi-FI"/>
              <a:t>© 2021 Katja Laitinen &amp; Jari Tamminen</a:t>
            </a:r>
          </a:p>
        </p:txBody>
      </p:sp>
      <p:pic>
        <p:nvPicPr>
          <p:cNvPr id="11" name="Sisällön paikkamerkki 10">
            <a:extLst>
              <a:ext uri="{FF2B5EF4-FFF2-40B4-BE49-F238E27FC236}">
                <a16:creationId xmlns:a16="http://schemas.microsoft.com/office/drawing/2014/main" id="{E4E2B2E8-090F-4DEA-9079-5312594B179B}"/>
              </a:ext>
            </a:extLst>
          </p:cNvPr>
          <p:cNvPicPr>
            <a:picLocks noGrp="1" noChangeAspect="1"/>
          </p:cNvPicPr>
          <p:nvPr>
            <p:ph sz="half" idx="2"/>
          </p:nvPr>
        </p:nvPicPr>
        <p:blipFill>
          <a:blip r:embed="rId2"/>
          <a:stretch>
            <a:fillRect/>
          </a:stretch>
        </p:blipFill>
        <p:spPr>
          <a:xfrm>
            <a:off x="663681" y="1791629"/>
            <a:ext cx="5483061" cy="4874940"/>
          </a:xfrm>
          <a:prstGeom prst="rect">
            <a:avLst/>
          </a:prstGeom>
        </p:spPr>
      </p:pic>
      <p:sp>
        <p:nvSpPr>
          <p:cNvPr id="7" name="Tekstiruutu 6">
            <a:extLst>
              <a:ext uri="{FF2B5EF4-FFF2-40B4-BE49-F238E27FC236}">
                <a16:creationId xmlns:a16="http://schemas.microsoft.com/office/drawing/2014/main" id="{D687AE34-8A3F-4905-8F69-75DB934FE73C}"/>
              </a:ext>
            </a:extLst>
          </p:cNvPr>
          <p:cNvSpPr txBox="1"/>
          <p:nvPr/>
        </p:nvSpPr>
        <p:spPr>
          <a:xfrm>
            <a:off x="8057330" y="297644"/>
            <a:ext cx="2942103" cy="954107"/>
          </a:xfrm>
          <a:prstGeom prst="rect">
            <a:avLst/>
          </a:prstGeom>
          <a:noFill/>
        </p:spPr>
        <p:txBody>
          <a:bodyPr wrap="square" rtlCol="0">
            <a:spAutoFit/>
          </a:bodyPr>
          <a:lstStyle/>
          <a:p>
            <a:r>
              <a:rPr lang="fi-FI" sz="1400" dirty="0"/>
              <a:t>Kuilu - negatiivinen arvo, jos tärkeys ylittää tyytyväisyyden ja positiivinen, jos tyytyväisyys ylittää tärkeyden. </a:t>
            </a:r>
          </a:p>
        </p:txBody>
      </p:sp>
      <p:sp>
        <p:nvSpPr>
          <p:cNvPr id="5" name="Dian numeron paikkamerkki 4">
            <a:extLst>
              <a:ext uri="{FF2B5EF4-FFF2-40B4-BE49-F238E27FC236}">
                <a16:creationId xmlns:a16="http://schemas.microsoft.com/office/drawing/2014/main" id="{806E8F5C-52BC-46FB-855C-7AA75D61EDF2}"/>
              </a:ext>
            </a:extLst>
          </p:cNvPr>
          <p:cNvSpPr>
            <a:spLocks noGrp="1"/>
          </p:cNvSpPr>
          <p:nvPr>
            <p:ph type="sldNum" sz="quarter" idx="12"/>
          </p:nvPr>
        </p:nvSpPr>
        <p:spPr/>
        <p:txBody>
          <a:bodyPr>
            <a:normAutofit lnSpcReduction="10000"/>
          </a:bodyPr>
          <a:lstStyle/>
          <a:p>
            <a:fld id="{6165BD2A-07D0-4D48-9DE3-94D0CBF9AFAE}" type="slidenum">
              <a:rPr lang="fi-FI" smtClean="0"/>
              <a:t>41</a:t>
            </a:fld>
            <a:endParaRPr lang="fi-FI"/>
          </a:p>
        </p:txBody>
      </p:sp>
    </p:spTree>
    <p:extLst>
      <p:ext uri="{BB962C8B-B14F-4D97-AF65-F5344CB8AC3E}">
        <p14:creationId xmlns:p14="http://schemas.microsoft.com/office/powerpoint/2010/main" val="36474408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1515EE1-D024-4719-9320-899C8AD711CB}"/>
              </a:ext>
            </a:extLst>
          </p:cNvPr>
          <p:cNvSpPr>
            <a:spLocks noGrp="1"/>
          </p:cNvSpPr>
          <p:nvPr>
            <p:ph type="title"/>
          </p:nvPr>
        </p:nvSpPr>
        <p:spPr>
          <a:xfrm>
            <a:off x="498393" y="331995"/>
            <a:ext cx="9692640" cy="1325562"/>
          </a:xfrm>
        </p:spPr>
        <p:txBody>
          <a:bodyPr>
            <a:normAutofit/>
          </a:bodyPr>
          <a:lstStyle/>
          <a:p>
            <a:r>
              <a:rPr lang="fi-FI" sz="3200" dirty="0"/>
              <a:t>Ruoveden tapahtumat ja niistä tiedottaminen</a:t>
            </a:r>
            <a:br>
              <a:rPr lang="fi-FI" sz="3600" dirty="0"/>
            </a:br>
            <a:endParaRPr lang="fi-FI" sz="3600" dirty="0"/>
          </a:p>
        </p:txBody>
      </p:sp>
      <p:sp>
        <p:nvSpPr>
          <p:cNvPr id="3" name="Tekstin paikkamerkki 2">
            <a:extLst>
              <a:ext uri="{FF2B5EF4-FFF2-40B4-BE49-F238E27FC236}">
                <a16:creationId xmlns:a16="http://schemas.microsoft.com/office/drawing/2014/main" id="{439B5D55-FE5B-4C92-99D2-37BB38936A4F}"/>
              </a:ext>
            </a:extLst>
          </p:cNvPr>
          <p:cNvSpPr>
            <a:spLocks noGrp="1"/>
          </p:cNvSpPr>
          <p:nvPr>
            <p:ph type="body" idx="1"/>
          </p:nvPr>
        </p:nvSpPr>
        <p:spPr>
          <a:xfrm>
            <a:off x="498393" y="1658616"/>
            <a:ext cx="4814079" cy="731520"/>
          </a:xfrm>
        </p:spPr>
        <p:txBody>
          <a:bodyPr>
            <a:normAutofit/>
          </a:bodyPr>
          <a:lstStyle/>
          <a:p>
            <a:r>
              <a:rPr lang="fi-FI" sz="1800" dirty="0"/>
              <a:t>Tärkeys/tyytyväisyys tapahtumiin – keskiarvot ja kuilu</a:t>
            </a:r>
          </a:p>
        </p:txBody>
      </p:sp>
      <p:pic>
        <p:nvPicPr>
          <p:cNvPr id="7" name="Sisällön paikkamerkki 6">
            <a:extLst>
              <a:ext uri="{FF2B5EF4-FFF2-40B4-BE49-F238E27FC236}">
                <a16:creationId xmlns:a16="http://schemas.microsoft.com/office/drawing/2014/main" id="{12FC494F-24B9-45F6-9C90-64928D4265D5}"/>
              </a:ext>
            </a:extLst>
          </p:cNvPr>
          <p:cNvPicPr>
            <a:picLocks noGrp="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22685" y="2582364"/>
            <a:ext cx="5386882" cy="2618079"/>
          </a:xfrm>
          <a:prstGeom prst="rect">
            <a:avLst/>
          </a:prstGeom>
          <a:noFill/>
          <a:ln>
            <a:noFill/>
          </a:ln>
        </p:spPr>
      </p:pic>
      <p:sp>
        <p:nvSpPr>
          <p:cNvPr id="4" name="Alatunnisteen paikkamerkki 3">
            <a:extLst>
              <a:ext uri="{FF2B5EF4-FFF2-40B4-BE49-F238E27FC236}">
                <a16:creationId xmlns:a16="http://schemas.microsoft.com/office/drawing/2014/main" id="{76CCFEAD-4AB8-428B-A365-160B7A622E03}"/>
              </a:ext>
            </a:extLst>
          </p:cNvPr>
          <p:cNvSpPr>
            <a:spLocks noGrp="1"/>
          </p:cNvSpPr>
          <p:nvPr>
            <p:ph type="ftr" sz="quarter" idx="11"/>
          </p:nvPr>
        </p:nvSpPr>
        <p:spPr/>
        <p:txBody>
          <a:bodyPr/>
          <a:lstStyle/>
          <a:p>
            <a:r>
              <a:rPr lang="fi-FI"/>
              <a:t>© 2021 Katja Laitinen &amp; Jari Tamminen</a:t>
            </a:r>
          </a:p>
        </p:txBody>
      </p:sp>
      <p:sp>
        <p:nvSpPr>
          <p:cNvPr id="9" name="Sisällön paikkamerkki 8">
            <a:extLst>
              <a:ext uri="{FF2B5EF4-FFF2-40B4-BE49-F238E27FC236}">
                <a16:creationId xmlns:a16="http://schemas.microsoft.com/office/drawing/2014/main" id="{995E0A29-E122-4101-BF0D-27F80C023842}"/>
              </a:ext>
            </a:extLst>
          </p:cNvPr>
          <p:cNvSpPr>
            <a:spLocks noGrp="1"/>
          </p:cNvSpPr>
          <p:nvPr>
            <p:ph sz="quarter" idx="4"/>
          </p:nvPr>
        </p:nvSpPr>
        <p:spPr>
          <a:xfrm>
            <a:off x="6489578" y="2330032"/>
            <a:ext cx="4474344" cy="4072809"/>
          </a:xfrm>
        </p:spPr>
        <p:txBody>
          <a:bodyPr>
            <a:normAutofit/>
          </a:bodyPr>
          <a:lstStyle/>
          <a:p>
            <a:r>
              <a:rPr lang="fi-FI" sz="1600" dirty="0"/>
              <a:t>Tärkeimpinä pidettiin erilaisia kylätapahtumia sekä noitakäräjiä.</a:t>
            </a:r>
          </a:p>
          <a:p>
            <a:r>
              <a:rPr lang="fi-FI" sz="1600" dirty="0"/>
              <a:t>Tyytyväisyys kaikkiin kysymyksessä lueteltuihin tapahtumiin oli suurempi kuin niiden tärkeys.</a:t>
            </a:r>
          </a:p>
          <a:p>
            <a:endParaRPr lang="fi-FI" dirty="0"/>
          </a:p>
          <a:p>
            <a:r>
              <a:rPr lang="fi-FI" sz="1400" dirty="0"/>
              <a:t>Vuonna 2014 tärkeimpinä pidettiin kylätapahtumia. Seuraavaksi tärkeimpiä tapahtumia olivat Musiikkia Ruovesi, Noitakäräjät ja kesäteatteri. </a:t>
            </a:r>
          </a:p>
          <a:p>
            <a:r>
              <a:rPr lang="fi-FI" sz="1400" dirty="0"/>
              <a:t>Tyytyväisyys tapahtumien kaikkiin vaihtoehtoihin oli tärkeyttä suurempi. (Heinonen &amp; Kivi)</a:t>
            </a:r>
          </a:p>
        </p:txBody>
      </p:sp>
      <p:sp>
        <p:nvSpPr>
          <p:cNvPr id="8" name="Tekstiruutu 7">
            <a:extLst>
              <a:ext uri="{FF2B5EF4-FFF2-40B4-BE49-F238E27FC236}">
                <a16:creationId xmlns:a16="http://schemas.microsoft.com/office/drawing/2014/main" id="{6A1C3810-C135-4156-81FB-D83E722AF536}"/>
              </a:ext>
            </a:extLst>
          </p:cNvPr>
          <p:cNvSpPr txBox="1"/>
          <p:nvPr/>
        </p:nvSpPr>
        <p:spPr>
          <a:xfrm>
            <a:off x="498393" y="5448734"/>
            <a:ext cx="2942103" cy="954107"/>
          </a:xfrm>
          <a:prstGeom prst="rect">
            <a:avLst/>
          </a:prstGeom>
          <a:noFill/>
        </p:spPr>
        <p:txBody>
          <a:bodyPr wrap="square" rtlCol="0">
            <a:spAutoFit/>
          </a:bodyPr>
          <a:lstStyle/>
          <a:p>
            <a:r>
              <a:rPr lang="fi-FI" sz="1400" dirty="0"/>
              <a:t>Kuilu - negatiivinen arvo, jos tärkeys ylittää tyytyväisyyden ja positiivinen, jos tyytyväisyys ylittää tärkeyden. </a:t>
            </a:r>
          </a:p>
        </p:txBody>
      </p:sp>
      <p:sp>
        <p:nvSpPr>
          <p:cNvPr id="5" name="Dian numeron paikkamerkki 4">
            <a:extLst>
              <a:ext uri="{FF2B5EF4-FFF2-40B4-BE49-F238E27FC236}">
                <a16:creationId xmlns:a16="http://schemas.microsoft.com/office/drawing/2014/main" id="{DE551439-2D68-4DD4-913E-821FB7AC0253}"/>
              </a:ext>
            </a:extLst>
          </p:cNvPr>
          <p:cNvSpPr>
            <a:spLocks noGrp="1"/>
          </p:cNvSpPr>
          <p:nvPr>
            <p:ph type="sldNum" sz="quarter" idx="12"/>
          </p:nvPr>
        </p:nvSpPr>
        <p:spPr/>
        <p:txBody>
          <a:bodyPr>
            <a:normAutofit lnSpcReduction="10000"/>
          </a:bodyPr>
          <a:lstStyle/>
          <a:p>
            <a:fld id="{6165BD2A-07D0-4D48-9DE3-94D0CBF9AFAE}" type="slidenum">
              <a:rPr lang="fi-FI" smtClean="0"/>
              <a:t>42</a:t>
            </a:fld>
            <a:endParaRPr lang="fi-FI"/>
          </a:p>
        </p:txBody>
      </p:sp>
    </p:spTree>
    <p:extLst>
      <p:ext uri="{BB962C8B-B14F-4D97-AF65-F5344CB8AC3E}">
        <p14:creationId xmlns:p14="http://schemas.microsoft.com/office/powerpoint/2010/main" val="39171082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1515EE1-D024-4719-9320-899C8AD711CB}"/>
              </a:ext>
            </a:extLst>
          </p:cNvPr>
          <p:cNvSpPr>
            <a:spLocks noGrp="1"/>
          </p:cNvSpPr>
          <p:nvPr>
            <p:ph type="title"/>
          </p:nvPr>
        </p:nvSpPr>
        <p:spPr>
          <a:xfrm>
            <a:off x="453501" y="406746"/>
            <a:ext cx="9692640" cy="850481"/>
          </a:xfrm>
        </p:spPr>
        <p:txBody>
          <a:bodyPr>
            <a:normAutofit/>
          </a:bodyPr>
          <a:lstStyle/>
          <a:p>
            <a:r>
              <a:rPr lang="fi-FI" sz="3200" dirty="0"/>
              <a:t>Ruoveden tapahtumat ja niistä tiedottaminen</a:t>
            </a:r>
          </a:p>
        </p:txBody>
      </p:sp>
      <p:sp>
        <p:nvSpPr>
          <p:cNvPr id="3" name="Tekstin paikkamerkki 2">
            <a:extLst>
              <a:ext uri="{FF2B5EF4-FFF2-40B4-BE49-F238E27FC236}">
                <a16:creationId xmlns:a16="http://schemas.microsoft.com/office/drawing/2014/main" id="{439B5D55-FE5B-4C92-99D2-37BB38936A4F}"/>
              </a:ext>
            </a:extLst>
          </p:cNvPr>
          <p:cNvSpPr>
            <a:spLocks noGrp="1"/>
          </p:cNvSpPr>
          <p:nvPr>
            <p:ph type="body" idx="1"/>
          </p:nvPr>
        </p:nvSpPr>
        <p:spPr>
          <a:xfrm>
            <a:off x="453501" y="1680245"/>
            <a:ext cx="4988008" cy="731520"/>
          </a:xfrm>
        </p:spPr>
        <p:txBody>
          <a:bodyPr>
            <a:normAutofit/>
          </a:bodyPr>
          <a:lstStyle/>
          <a:p>
            <a:r>
              <a:rPr lang="fi-FI" sz="1800" dirty="0"/>
              <a:t>Tärkeys/tyytyväisyys tiedottamiseen – keskiarvot ja kuilu</a:t>
            </a:r>
          </a:p>
        </p:txBody>
      </p:sp>
      <p:sp>
        <p:nvSpPr>
          <p:cNvPr id="6" name="Sisällön paikkamerkki 5">
            <a:extLst>
              <a:ext uri="{FF2B5EF4-FFF2-40B4-BE49-F238E27FC236}">
                <a16:creationId xmlns:a16="http://schemas.microsoft.com/office/drawing/2014/main" id="{64772261-536B-49E0-AFB9-08E65C176B81}"/>
              </a:ext>
            </a:extLst>
          </p:cNvPr>
          <p:cNvSpPr>
            <a:spLocks noGrp="1"/>
          </p:cNvSpPr>
          <p:nvPr>
            <p:ph sz="quarter" idx="4"/>
          </p:nvPr>
        </p:nvSpPr>
        <p:spPr>
          <a:xfrm>
            <a:off x="6264213" y="2438399"/>
            <a:ext cx="4593178" cy="3713826"/>
          </a:xfrm>
        </p:spPr>
        <p:txBody>
          <a:bodyPr>
            <a:normAutofit/>
          </a:bodyPr>
          <a:lstStyle/>
          <a:p>
            <a:r>
              <a:rPr lang="fi-FI" sz="1600" dirty="0"/>
              <a:t>Tyytyväisyys </a:t>
            </a:r>
            <a:r>
              <a:rPr lang="fi-FI" sz="1600" i="1" dirty="0"/>
              <a:t>tapahtumista</a:t>
            </a:r>
            <a:r>
              <a:rPr lang="fi-FI" sz="1600" dirty="0"/>
              <a:t> </a:t>
            </a:r>
            <a:r>
              <a:rPr lang="fi-FI" sz="1600" i="1" dirty="0"/>
              <a:t>tiedottamiseen</a:t>
            </a:r>
            <a:r>
              <a:rPr lang="fi-FI" sz="1600" dirty="0"/>
              <a:t> oli hyvällä tasolla.</a:t>
            </a:r>
          </a:p>
          <a:p>
            <a:r>
              <a:rPr lang="fi-FI" sz="1600" dirty="0"/>
              <a:t>Kylätapahtumista tiedottamiseen tosin ei oltu yhtä tyytyväisiä kuin yksittäisistä vuotuisista isommista tapahtumista tiedottamiseen.</a:t>
            </a:r>
          </a:p>
          <a:p>
            <a:endParaRPr lang="fi-FI" dirty="0"/>
          </a:p>
          <a:p>
            <a:r>
              <a:rPr lang="fi-FI" sz="1400" dirty="0"/>
              <a:t>Vuonna 2014 tapahtumista tiedottamiseen ei oltu yhtä tyytyväisiä kuin tapahtumiin. </a:t>
            </a:r>
          </a:p>
          <a:p>
            <a:r>
              <a:rPr lang="fi-FI" sz="1400" dirty="0"/>
              <a:t>Tyytyväisimpiä oltiin tiedottamiseen Noitien yöstä, ja tyytymättömämpiä tiedottamiseen kylätapahtumista. (Heinonen &amp; Kivi)</a:t>
            </a:r>
          </a:p>
        </p:txBody>
      </p:sp>
      <p:sp>
        <p:nvSpPr>
          <p:cNvPr id="7" name="Alatunnisteen paikkamerkki 6">
            <a:extLst>
              <a:ext uri="{FF2B5EF4-FFF2-40B4-BE49-F238E27FC236}">
                <a16:creationId xmlns:a16="http://schemas.microsoft.com/office/drawing/2014/main" id="{510EA30D-5BEF-4655-90D8-B4390988D4A2}"/>
              </a:ext>
            </a:extLst>
          </p:cNvPr>
          <p:cNvSpPr>
            <a:spLocks noGrp="1"/>
          </p:cNvSpPr>
          <p:nvPr>
            <p:ph type="ftr" sz="quarter" idx="11"/>
          </p:nvPr>
        </p:nvSpPr>
        <p:spPr/>
        <p:txBody>
          <a:bodyPr/>
          <a:lstStyle/>
          <a:p>
            <a:r>
              <a:rPr lang="fi-FI"/>
              <a:t>© 2021 Katja Laitinen &amp; Jari Tamminen</a:t>
            </a:r>
          </a:p>
        </p:txBody>
      </p:sp>
      <p:pic>
        <p:nvPicPr>
          <p:cNvPr id="8" name="Sisällön paikkamerkki 7">
            <a:extLst>
              <a:ext uri="{FF2B5EF4-FFF2-40B4-BE49-F238E27FC236}">
                <a16:creationId xmlns:a16="http://schemas.microsoft.com/office/drawing/2014/main" id="{09C314FC-0D56-4744-8C2B-665A1C2D5129}"/>
              </a:ext>
            </a:extLst>
          </p:cNvPr>
          <p:cNvPicPr>
            <a:picLocks noGrp="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68910" y="2574517"/>
            <a:ext cx="5288488" cy="2570259"/>
          </a:xfrm>
          <a:prstGeom prst="rect">
            <a:avLst/>
          </a:prstGeom>
          <a:noFill/>
          <a:ln>
            <a:noFill/>
          </a:ln>
        </p:spPr>
      </p:pic>
      <p:sp>
        <p:nvSpPr>
          <p:cNvPr id="9" name="Tekstiruutu 8">
            <a:extLst>
              <a:ext uri="{FF2B5EF4-FFF2-40B4-BE49-F238E27FC236}">
                <a16:creationId xmlns:a16="http://schemas.microsoft.com/office/drawing/2014/main" id="{F21D0D71-C09B-4E59-B6D8-313FEE8403B8}"/>
              </a:ext>
            </a:extLst>
          </p:cNvPr>
          <p:cNvSpPr txBox="1"/>
          <p:nvPr/>
        </p:nvSpPr>
        <p:spPr>
          <a:xfrm>
            <a:off x="568910" y="5497147"/>
            <a:ext cx="2942103" cy="954107"/>
          </a:xfrm>
          <a:prstGeom prst="rect">
            <a:avLst/>
          </a:prstGeom>
          <a:noFill/>
        </p:spPr>
        <p:txBody>
          <a:bodyPr wrap="square" rtlCol="0">
            <a:spAutoFit/>
          </a:bodyPr>
          <a:lstStyle/>
          <a:p>
            <a:r>
              <a:rPr lang="fi-FI" sz="1400" dirty="0"/>
              <a:t>Kuilu - negatiivinen arvo, jos tärkeys ylittää tyytyväisyyden ja positiivinen, jos tyytyväisyys ylittää tärkeyden. </a:t>
            </a:r>
          </a:p>
        </p:txBody>
      </p:sp>
      <p:sp>
        <p:nvSpPr>
          <p:cNvPr id="4" name="Dian numeron paikkamerkki 3">
            <a:extLst>
              <a:ext uri="{FF2B5EF4-FFF2-40B4-BE49-F238E27FC236}">
                <a16:creationId xmlns:a16="http://schemas.microsoft.com/office/drawing/2014/main" id="{17EBD768-5EBC-4219-941A-B16BF717FE26}"/>
              </a:ext>
            </a:extLst>
          </p:cNvPr>
          <p:cNvSpPr>
            <a:spLocks noGrp="1"/>
          </p:cNvSpPr>
          <p:nvPr>
            <p:ph type="sldNum" sz="quarter" idx="12"/>
          </p:nvPr>
        </p:nvSpPr>
        <p:spPr/>
        <p:txBody>
          <a:bodyPr>
            <a:normAutofit lnSpcReduction="10000"/>
          </a:bodyPr>
          <a:lstStyle/>
          <a:p>
            <a:fld id="{6165BD2A-07D0-4D48-9DE3-94D0CBF9AFAE}" type="slidenum">
              <a:rPr lang="fi-FI" smtClean="0"/>
              <a:t>43</a:t>
            </a:fld>
            <a:endParaRPr lang="fi-FI"/>
          </a:p>
        </p:txBody>
      </p:sp>
    </p:spTree>
    <p:extLst>
      <p:ext uri="{BB962C8B-B14F-4D97-AF65-F5344CB8AC3E}">
        <p14:creationId xmlns:p14="http://schemas.microsoft.com/office/powerpoint/2010/main" val="11467516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33A1356-14D5-4D26-A5B9-7B8D62BDAA21}"/>
              </a:ext>
            </a:extLst>
          </p:cNvPr>
          <p:cNvSpPr>
            <a:spLocks noGrp="1"/>
          </p:cNvSpPr>
          <p:nvPr>
            <p:ph type="title"/>
          </p:nvPr>
        </p:nvSpPr>
        <p:spPr>
          <a:xfrm>
            <a:off x="1261872" y="463415"/>
            <a:ext cx="9692640" cy="1325562"/>
          </a:xfrm>
        </p:spPr>
        <p:txBody>
          <a:bodyPr>
            <a:normAutofit/>
          </a:bodyPr>
          <a:lstStyle/>
          <a:p>
            <a:r>
              <a:rPr lang="fi-FI" sz="3200" dirty="0"/>
              <a:t>Ruoveden Mökkiläisneuvosto</a:t>
            </a:r>
            <a:br>
              <a:rPr lang="fi-FI" sz="3200" dirty="0"/>
            </a:br>
            <a:endParaRPr lang="fi-FI" sz="3200" dirty="0"/>
          </a:p>
        </p:txBody>
      </p:sp>
      <p:sp>
        <p:nvSpPr>
          <p:cNvPr id="8" name="Sisällön paikkamerkki 7">
            <a:extLst>
              <a:ext uri="{FF2B5EF4-FFF2-40B4-BE49-F238E27FC236}">
                <a16:creationId xmlns:a16="http://schemas.microsoft.com/office/drawing/2014/main" id="{CEBB6C25-66AE-40FB-8EA0-7B8737111219}"/>
              </a:ext>
            </a:extLst>
          </p:cNvPr>
          <p:cNvSpPr>
            <a:spLocks noGrp="1"/>
          </p:cNvSpPr>
          <p:nvPr>
            <p:ph idx="1"/>
          </p:nvPr>
        </p:nvSpPr>
        <p:spPr>
          <a:xfrm>
            <a:off x="1261872" y="2166152"/>
            <a:ext cx="9009592" cy="3346882"/>
          </a:xfrm>
        </p:spPr>
        <p:txBody>
          <a:bodyPr>
            <a:normAutofit/>
          </a:bodyPr>
          <a:lstStyle/>
          <a:p>
            <a:r>
              <a:rPr lang="fi-FI" dirty="0"/>
              <a:t>Mökkiläisneuvosto ja sen toiminta oli tuttua vain 26,9 prosentille vastaajista. </a:t>
            </a:r>
          </a:p>
          <a:p>
            <a:r>
              <a:rPr lang="fi-FI" dirty="0"/>
              <a:t>Tästä huolimatta 86,4 % vastaajista uskoi, että Ruoveden Mökkiläisneuvostolla on positiivisia vaikutuksia Ruoveden vapaa-ajan asukkaiden viihtyvyyteen.</a:t>
            </a:r>
          </a:p>
          <a:p>
            <a:endParaRPr lang="fi-FI" dirty="0"/>
          </a:p>
          <a:p>
            <a:r>
              <a:rPr lang="fi-FI" sz="1600" dirty="0"/>
              <a:t>Vuonna 2014 Mökkiläisneuvosto ja sen toiminta oli tuttu 23 prosentille vastaajista. </a:t>
            </a:r>
          </a:p>
          <a:p>
            <a:r>
              <a:rPr lang="fi-FI" sz="1600" dirty="0"/>
              <a:t>Vastaajista 89 % uskoi silti Ruoveden Mökkiläisneuvostolla olevan positiivisia vaikutuksia mökkiläisten viihtyvyyteen. (Heinonen &amp; Kivi)</a:t>
            </a:r>
          </a:p>
        </p:txBody>
      </p:sp>
      <p:sp>
        <p:nvSpPr>
          <p:cNvPr id="7" name="Alatunnisteen paikkamerkki 6">
            <a:extLst>
              <a:ext uri="{FF2B5EF4-FFF2-40B4-BE49-F238E27FC236}">
                <a16:creationId xmlns:a16="http://schemas.microsoft.com/office/drawing/2014/main" id="{3A0F99E5-B422-4452-9FE3-AEB846C99EA7}"/>
              </a:ext>
            </a:extLst>
          </p:cNvPr>
          <p:cNvSpPr>
            <a:spLocks noGrp="1"/>
          </p:cNvSpPr>
          <p:nvPr>
            <p:ph type="ftr" sz="quarter" idx="11"/>
          </p:nvPr>
        </p:nvSpPr>
        <p:spPr/>
        <p:txBody>
          <a:bodyPr/>
          <a:lstStyle/>
          <a:p>
            <a:r>
              <a:rPr lang="fi-FI"/>
              <a:t>© 2021 Katja Laitinen &amp; Jari Tamminen</a:t>
            </a:r>
          </a:p>
        </p:txBody>
      </p:sp>
      <p:sp>
        <p:nvSpPr>
          <p:cNvPr id="3" name="Dian numeron paikkamerkki 2">
            <a:extLst>
              <a:ext uri="{FF2B5EF4-FFF2-40B4-BE49-F238E27FC236}">
                <a16:creationId xmlns:a16="http://schemas.microsoft.com/office/drawing/2014/main" id="{05DDA2F2-6EB3-4AA4-AD02-CE0EA3C51C5F}"/>
              </a:ext>
            </a:extLst>
          </p:cNvPr>
          <p:cNvSpPr>
            <a:spLocks noGrp="1"/>
          </p:cNvSpPr>
          <p:nvPr>
            <p:ph type="sldNum" sz="quarter" idx="12"/>
          </p:nvPr>
        </p:nvSpPr>
        <p:spPr/>
        <p:txBody>
          <a:bodyPr>
            <a:normAutofit lnSpcReduction="10000"/>
          </a:bodyPr>
          <a:lstStyle/>
          <a:p>
            <a:fld id="{6165BD2A-07D0-4D48-9DE3-94D0CBF9AFAE}" type="slidenum">
              <a:rPr lang="fi-FI" smtClean="0"/>
              <a:t>44</a:t>
            </a:fld>
            <a:endParaRPr lang="fi-FI"/>
          </a:p>
        </p:txBody>
      </p:sp>
    </p:spTree>
    <p:extLst>
      <p:ext uri="{BB962C8B-B14F-4D97-AF65-F5344CB8AC3E}">
        <p14:creationId xmlns:p14="http://schemas.microsoft.com/office/powerpoint/2010/main" val="10023970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33A1356-14D5-4D26-A5B9-7B8D62BDAA21}"/>
              </a:ext>
            </a:extLst>
          </p:cNvPr>
          <p:cNvSpPr>
            <a:spLocks noGrp="1"/>
          </p:cNvSpPr>
          <p:nvPr>
            <p:ph type="title"/>
          </p:nvPr>
        </p:nvSpPr>
        <p:spPr/>
        <p:txBody>
          <a:bodyPr>
            <a:normAutofit/>
          </a:bodyPr>
          <a:lstStyle/>
          <a:p>
            <a:r>
              <a:rPr lang="fi-FI" sz="3200" dirty="0"/>
              <a:t>Ruoveden Mökkiläisneuvosto</a:t>
            </a:r>
            <a:br>
              <a:rPr lang="fi-FI" sz="3600" dirty="0"/>
            </a:br>
            <a:endParaRPr lang="fi-FI" sz="3600" dirty="0"/>
          </a:p>
        </p:txBody>
      </p:sp>
      <p:sp>
        <p:nvSpPr>
          <p:cNvPr id="8" name="Sisällön paikkamerkki 7">
            <a:extLst>
              <a:ext uri="{FF2B5EF4-FFF2-40B4-BE49-F238E27FC236}">
                <a16:creationId xmlns:a16="http://schemas.microsoft.com/office/drawing/2014/main" id="{6C44D25D-7BFD-4E94-A537-50DE5FE7540D}"/>
              </a:ext>
            </a:extLst>
          </p:cNvPr>
          <p:cNvSpPr>
            <a:spLocks noGrp="1"/>
          </p:cNvSpPr>
          <p:nvPr>
            <p:ph idx="1"/>
          </p:nvPr>
        </p:nvSpPr>
        <p:spPr>
          <a:xfrm>
            <a:off x="1261871" y="1668463"/>
            <a:ext cx="8823161" cy="4351337"/>
          </a:xfrm>
        </p:spPr>
        <p:txBody>
          <a:bodyPr>
            <a:normAutofit fontScale="92500" lnSpcReduction="20000"/>
          </a:bodyPr>
          <a:lstStyle/>
          <a:p>
            <a:r>
              <a:rPr lang="fi-FI" dirty="0"/>
              <a:t>Avoimeen kysymykseen, mitä mökkiläisneuvosto voisi tehdä vapaa-ajan asukkaiden hyväksi, vastasi noin 40 % kyselyn loppuun asti vastanneista (n=353). </a:t>
            </a:r>
          </a:p>
          <a:p>
            <a:r>
              <a:rPr lang="fi-FI" dirty="0"/>
              <a:t>Lähes kolmannes heistä toivoi, että Mökkiläisneuvosto olisi nykyistä enemmän esillä ja tiedottaisi paremmin sekä omasta toiminnastaan että kunnan palveluista ja tapahtumista. </a:t>
            </a:r>
          </a:p>
          <a:p>
            <a:r>
              <a:rPr lang="fi-FI" dirty="0"/>
              <a:t>Tiedottamista toivottiin mm. Ruovesi-lehden ja sähköpostin välityksellä.</a:t>
            </a:r>
          </a:p>
          <a:p>
            <a:r>
              <a:rPr lang="fi-FI" dirty="0"/>
              <a:t> Mökkiläisneuvostolle toivottiin myös omia verkko- ja Facebook-sivuja. </a:t>
            </a:r>
          </a:p>
          <a:p>
            <a:r>
              <a:rPr lang="fi-FI" dirty="0"/>
              <a:t>Kymmenkunta vastaajaa toivoi Mökkiläisneuvoston järjestävän enemmän kokoontumisia ja erilaisia muita tapahtumia. </a:t>
            </a:r>
          </a:p>
          <a:p>
            <a:r>
              <a:rPr lang="fi-FI" dirty="0"/>
              <a:t>Mökkiläisneuvoston toivottiin olevan aktiivinen yhdistävä tekijä mökkiläisten, kunnan ja yritysten välillä, sekä vievän mökkiläisten ajatuksia ja tarpeita kunnan ja yritysten tietoon esimerkiksi erilaisten kyselyjen kautta. </a:t>
            </a:r>
          </a:p>
          <a:p>
            <a:r>
              <a:rPr lang="fi-FI" dirty="0"/>
              <a:t>Mökkiläisneuvoston toivottiin myös avoimesti informoivan siitä, mitä kunnan kanssa on tekeillä ja suunnitteilla. </a:t>
            </a:r>
          </a:p>
          <a:p>
            <a:endParaRPr lang="fi-FI" dirty="0"/>
          </a:p>
        </p:txBody>
      </p:sp>
      <p:sp>
        <p:nvSpPr>
          <p:cNvPr id="7" name="Alatunnisteen paikkamerkki 6">
            <a:extLst>
              <a:ext uri="{FF2B5EF4-FFF2-40B4-BE49-F238E27FC236}">
                <a16:creationId xmlns:a16="http://schemas.microsoft.com/office/drawing/2014/main" id="{53B4CEDA-C24F-4580-B355-87C15C5F354F}"/>
              </a:ext>
            </a:extLst>
          </p:cNvPr>
          <p:cNvSpPr>
            <a:spLocks noGrp="1"/>
          </p:cNvSpPr>
          <p:nvPr>
            <p:ph type="ftr" sz="quarter" idx="11"/>
          </p:nvPr>
        </p:nvSpPr>
        <p:spPr/>
        <p:txBody>
          <a:bodyPr/>
          <a:lstStyle/>
          <a:p>
            <a:r>
              <a:rPr lang="fi-FI"/>
              <a:t>© 2021 Katja Laitinen &amp; Jari Tamminen</a:t>
            </a:r>
          </a:p>
        </p:txBody>
      </p:sp>
      <p:sp>
        <p:nvSpPr>
          <p:cNvPr id="3" name="Dian numeron paikkamerkki 2">
            <a:extLst>
              <a:ext uri="{FF2B5EF4-FFF2-40B4-BE49-F238E27FC236}">
                <a16:creationId xmlns:a16="http://schemas.microsoft.com/office/drawing/2014/main" id="{A1AAA904-5C86-4B65-B046-0963094E6BF5}"/>
              </a:ext>
            </a:extLst>
          </p:cNvPr>
          <p:cNvSpPr>
            <a:spLocks noGrp="1"/>
          </p:cNvSpPr>
          <p:nvPr>
            <p:ph type="sldNum" sz="quarter" idx="12"/>
          </p:nvPr>
        </p:nvSpPr>
        <p:spPr/>
        <p:txBody>
          <a:bodyPr>
            <a:normAutofit lnSpcReduction="10000"/>
          </a:bodyPr>
          <a:lstStyle/>
          <a:p>
            <a:fld id="{6165BD2A-07D0-4D48-9DE3-94D0CBF9AFAE}" type="slidenum">
              <a:rPr lang="fi-FI" smtClean="0"/>
              <a:t>45</a:t>
            </a:fld>
            <a:endParaRPr lang="fi-FI"/>
          </a:p>
        </p:txBody>
      </p:sp>
    </p:spTree>
    <p:extLst>
      <p:ext uri="{BB962C8B-B14F-4D97-AF65-F5344CB8AC3E}">
        <p14:creationId xmlns:p14="http://schemas.microsoft.com/office/powerpoint/2010/main" val="14270503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33A1356-14D5-4D26-A5B9-7B8D62BDAA21}"/>
              </a:ext>
            </a:extLst>
          </p:cNvPr>
          <p:cNvSpPr>
            <a:spLocks noGrp="1"/>
          </p:cNvSpPr>
          <p:nvPr>
            <p:ph type="title"/>
          </p:nvPr>
        </p:nvSpPr>
        <p:spPr/>
        <p:txBody>
          <a:bodyPr>
            <a:normAutofit/>
          </a:bodyPr>
          <a:lstStyle/>
          <a:p>
            <a:r>
              <a:rPr lang="fi-FI" sz="3200" dirty="0"/>
              <a:t>Ruoveden Mökkiläisneuvosto</a:t>
            </a:r>
            <a:br>
              <a:rPr lang="fi-FI" sz="3600" dirty="0"/>
            </a:br>
            <a:endParaRPr lang="fi-FI" sz="3600" dirty="0"/>
          </a:p>
        </p:txBody>
      </p:sp>
      <p:sp>
        <p:nvSpPr>
          <p:cNvPr id="8" name="Sisällön paikkamerkki 7">
            <a:extLst>
              <a:ext uri="{FF2B5EF4-FFF2-40B4-BE49-F238E27FC236}">
                <a16:creationId xmlns:a16="http://schemas.microsoft.com/office/drawing/2014/main" id="{EA8CDD14-7325-4745-B898-71E799AB3214}"/>
              </a:ext>
            </a:extLst>
          </p:cNvPr>
          <p:cNvSpPr>
            <a:spLocks noGrp="1"/>
          </p:cNvSpPr>
          <p:nvPr>
            <p:ph idx="1"/>
          </p:nvPr>
        </p:nvSpPr>
        <p:spPr/>
        <p:txBody>
          <a:bodyPr>
            <a:normAutofit fontScale="70000" lnSpcReduction="20000"/>
          </a:bodyPr>
          <a:lstStyle/>
          <a:p>
            <a:r>
              <a:rPr lang="fi-FI" sz="2300" dirty="0"/>
              <a:t>Erilaisia konkreettisia toimenpiteitä, kuten esimerkiksi vaikuttamista Ruoveden järvien pintavesien korkeuteen liittyvien asioiden päätösten tekoon sekä jätehuoltoon liittyviin toimenpiteisiin, toivottiin yli kolmasosassa vastauksista. Tästä voi päätellä, että kaikki mökkiläiset eivät ole oikein hahmottaneet Mökkiläisneuvoston roolia ja asemaa. </a:t>
            </a:r>
          </a:p>
          <a:p>
            <a:r>
              <a:rPr lang="fi-FI" sz="2300" dirty="0"/>
              <a:t>Koska Mökkiläisneuvosto ei omien sääntöjensä mukaan saa kerätä rahaa eikä sillä ole omaa budjettia, niin sen konkreettiset vaikutusmahdollisuudet eri asioihin       ovat rajalliset. </a:t>
            </a:r>
          </a:p>
          <a:p>
            <a:r>
              <a:rPr lang="fi-FI" sz="2300" dirty="0"/>
              <a:t>Mökkiläisneuvoston toiminta perustuu siihen, että se pitää mökkiläisten puolta informoimalla heitä askarruttavista asioista niihin vaikuttamaan pystyviä tahoja. </a:t>
            </a:r>
          </a:p>
          <a:p>
            <a:pPr marL="0" indent="0">
              <a:buNone/>
            </a:pPr>
            <a:endParaRPr lang="fi-FI" dirty="0"/>
          </a:p>
          <a:p>
            <a:r>
              <a:rPr lang="fi-FI" sz="2000" dirty="0"/>
              <a:t>Vuonna 2014 moni kysymykseen, mitä mökkiläisneuvosto voisi tehdä mökkiläisten hyväksi, vastannut halusi saada enemmän tietoa Ruoveden kunnan palveluista ja tapahtumista.</a:t>
            </a:r>
          </a:p>
          <a:p>
            <a:r>
              <a:rPr lang="fi-FI" sz="2000" dirty="0"/>
              <a:t>Moni vastaaja halusi myös, että Mökkiläisneuvosto olisi mukana kehittämässä Ruoveden palveluita; varsinkin ravintola- ja kahvilapalveluita, ruoka- ja päivittäistavarakauppapalveluita sekä jätehuoltoa. (Heinonen &amp; Kivi)</a:t>
            </a:r>
          </a:p>
        </p:txBody>
      </p:sp>
      <p:sp>
        <p:nvSpPr>
          <p:cNvPr id="7" name="Alatunnisteen paikkamerkki 6">
            <a:extLst>
              <a:ext uri="{FF2B5EF4-FFF2-40B4-BE49-F238E27FC236}">
                <a16:creationId xmlns:a16="http://schemas.microsoft.com/office/drawing/2014/main" id="{CF0B4A24-25EC-4D4A-8137-915AA20AD528}"/>
              </a:ext>
            </a:extLst>
          </p:cNvPr>
          <p:cNvSpPr>
            <a:spLocks noGrp="1"/>
          </p:cNvSpPr>
          <p:nvPr>
            <p:ph type="ftr" sz="quarter" idx="11"/>
          </p:nvPr>
        </p:nvSpPr>
        <p:spPr/>
        <p:txBody>
          <a:bodyPr/>
          <a:lstStyle/>
          <a:p>
            <a:r>
              <a:rPr lang="fi-FI"/>
              <a:t>© 2021 Katja Laitinen &amp; Jari Tamminen</a:t>
            </a:r>
          </a:p>
        </p:txBody>
      </p:sp>
      <p:sp>
        <p:nvSpPr>
          <p:cNvPr id="3" name="Dian numeron paikkamerkki 2">
            <a:extLst>
              <a:ext uri="{FF2B5EF4-FFF2-40B4-BE49-F238E27FC236}">
                <a16:creationId xmlns:a16="http://schemas.microsoft.com/office/drawing/2014/main" id="{DF679385-1D98-4F75-9ED5-C2DA42B923DB}"/>
              </a:ext>
            </a:extLst>
          </p:cNvPr>
          <p:cNvSpPr>
            <a:spLocks noGrp="1"/>
          </p:cNvSpPr>
          <p:nvPr>
            <p:ph type="sldNum" sz="quarter" idx="12"/>
          </p:nvPr>
        </p:nvSpPr>
        <p:spPr/>
        <p:txBody>
          <a:bodyPr>
            <a:normAutofit lnSpcReduction="10000"/>
          </a:bodyPr>
          <a:lstStyle/>
          <a:p>
            <a:fld id="{6165BD2A-07D0-4D48-9DE3-94D0CBF9AFAE}" type="slidenum">
              <a:rPr lang="fi-FI" smtClean="0"/>
              <a:t>46</a:t>
            </a:fld>
            <a:endParaRPr lang="fi-FI"/>
          </a:p>
        </p:txBody>
      </p:sp>
    </p:spTree>
    <p:extLst>
      <p:ext uri="{BB962C8B-B14F-4D97-AF65-F5344CB8AC3E}">
        <p14:creationId xmlns:p14="http://schemas.microsoft.com/office/powerpoint/2010/main" val="22734861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1626729-E3A3-4430-8BC0-EF07C850A820}"/>
              </a:ext>
            </a:extLst>
          </p:cNvPr>
          <p:cNvSpPr>
            <a:spLocks noGrp="1"/>
          </p:cNvSpPr>
          <p:nvPr>
            <p:ph type="title"/>
          </p:nvPr>
        </p:nvSpPr>
        <p:spPr>
          <a:xfrm>
            <a:off x="1031053" y="427904"/>
            <a:ext cx="9692640" cy="1028034"/>
          </a:xfrm>
        </p:spPr>
        <p:txBody>
          <a:bodyPr>
            <a:normAutofit/>
          </a:bodyPr>
          <a:lstStyle/>
          <a:p>
            <a:r>
              <a:rPr lang="fi-FI" sz="3200" dirty="0"/>
              <a:t>Lähteet</a:t>
            </a:r>
          </a:p>
        </p:txBody>
      </p:sp>
      <p:sp>
        <p:nvSpPr>
          <p:cNvPr id="8" name="Alaotsikko 7">
            <a:extLst>
              <a:ext uri="{FF2B5EF4-FFF2-40B4-BE49-F238E27FC236}">
                <a16:creationId xmlns:a16="http://schemas.microsoft.com/office/drawing/2014/main" id="{D926BFC5-938F-4025-9198-CD7E6903D9ED}"/>
              </a:ext>
            </a:extLst>
          </p:cNvPr>
          <p:cNvSpPr>
            <a:spLocks noGrp="1"/>
          </p:cNvSpPr>
          <p:nvPr>
            <p:ph idx="1"/>
          </p:nvPr>
        </p:nvSpPr>
        <p:spPr>
          <a:xfrm>
            <a:off x="1031053" y="2121763"/>
            <a:ext cx="9293677" cy="3480047"/>
          </a:xfrm>
        </p:spPr>
        <p:txBody>
          <a:bodyPr>
            <a:normAutofit/>
          </a:bodyPr>
          <a:lstStyle/>
          <a:p>
            <a:pPr marL="0" indent="0">
              <a:buNone/>
            </a:pPr>
            <a:r>
              <a:rPr lang="fi-FI" sz="1600" dirty="0"/>
              <a:t>Heinonen, A. &amp; Kivi, K. 2014. Mökkiläisten tyytyväisyys Ruoveden palveluihin. Liiketalouden tutkinto-ohjelma. Tampereen ammattikorkeakoulu. Opinnäytetyö.  </a:t>
            </a:r>
          </a:p>
          <a:p>
            <a:pPr marL="0" indent="0">
              <a:buNone/>
            </a:pPr>
            <a:endParaRPr lang="fi-FI" sz="1600" dirty="0"/>
          </a:p>
          <a:p>
            <a:pPr marL="0" indent="0">
              <a:buNone/>
            </a:pPr>
            <a:r>
              <a:rPr lang="fi-FI" sz="1600" dirty="0"/>
              <a:t>Holopainen, M. &amp; Pulkkinen, P. 2002. Tilastolliset menetelmät. 1. painos. Helsinki: Werner Söderström Oy. </a:t>
            </a:r>
          </a:p>
          <a:p>
            <a:pPr marL="0" indent="0">
              <a:buNone/>
            </a:pPr>
            <a:endParaRPr lang="fi-FI" sz="1600" dirty="0"/>
          </a:p>
          <a:p>
            <a:pPr marL="0" indent="0">
              <a:buNone/>
            </a:pPr>
            <a:r>
              <a:rPr lang="fi-FI" sz="1600" dirty="0" err="1"/>
              <a:t>Kulla</a:t>
            </a:r>
            <a:r>
              <a:rPr lang="fi-FI" sz="1600" dirty="0"/>
              <a:t>, J. 2014. Ruoveden mökkiläistutkimus. Pdf-dokumentti. </a:t>
            </a:r>
            <a:r>
              <a:rPr lang="fi-FI" sz="1600" dirty="0">
                <a:hlinkClick r:id="rId2"/>
              </a:rPr>
              <a:t>https://www.ruovesi.fi/attachments/text_editor/90.pdf</a:t>
            </a:r>
            <a:endParaRPr lang="fi-FI" sz="1600" dirty="0"/>
          </a:p>
          <a:p>
            <a:pPr marL="0" indent="0">
              <a:buNone/>
            </a:pPr>
            <a:endParaRPr lang="fi-FI" sz="1600" dirty="0"/>
          </a:p>
          <a:p>
            <a:pPr marL="0" indent="0">
              <a:buNone/>
            </a:pPr>
            <a:endParaRPr lang="fi-FI" sz="1600" dirty="0"/>
          </a:p>
        </p:txBody>
      </p:sp>
      <p:sp>
        <p:nvSpPr>
          <p:cNvPr id="3" name="Alatunnisteen paikkamerkki 2">
            <a:extLst>
              <a:ext uri="{FF2B5EF4-FFF2-40B4-BE49-F238E27FC236}">
                <a16:creationId xmlns:a16="http://schemas.microsoft.com/office/drawing/2014/main" id="{BBA3BEEF-B73F-4F37-B67A-FF4EE169E1BB}"/>
              </a:ext>
            </a:extLst>
          </p:cNvPr>
          <p:cNvSpPr>
            <a:spLocks noGrp="1"/>
          </p:cNvSpPr>
          <p:nvPr>
            <p:ph type="ftr" sz="quarter" idx="11"/>
          </p:nvPr>
        </p:nvSpPr>
        <p:spPr/>
        <p:txBody>
          <a:bodyPr/>
          <a:lstStyle/>
          <a:p>
            <a:r>
              <a:rPr lang="fi-FI"/>
              <a:t>© 2021 Katja Laitinen &amp; Jari Tamminen</a:t>
            </a:r>
          </a:p>
        </p:txBody>
      </p:sp>
      <p:sp>
        <p:nvSpPr>
          <p:cNvPr id="4" name="Dian numeron paikkamerkki 3">
            <a:extLst>
              <a:ext uri="{FF2B5EF4-FFF2-40B4-BE49-F238E27FC236}">
                <a16:creationId xmlns:a16="http://schemas.microsoft.com/office/drawing/2014/main" id="{5703BF0D-B57C-4FF0-B9CF-B2CD5FD32FF5}"/>
              </a:ext>
            </a:extLst>
          </p:cNvPr>
          <p:cNvSpPr>
            <a:spLocks noGrp="1"/>
          </p:cNvSpPr>
          <p:nvPr>
            <p:ph type="sldNum" sz="quarter" idx="12"/>
          </p:nvPr>
        </p:nvSpPr>
        <p:spPr/>
        <p:txBody>
          <a:bodyPr>
            <a:normAutofit lnSpcReduction="10000"/>
          </a:bodyPr>
          <a:lstStyle/>
          <a:p>
            <a:fld id="{6165BD2A-07D0-4D48-9DE3-94D0CBF9AFAE}" type="slidenum">
              <a:rPr lang="fi-FI" smtClean="0"/>
              <a:t>47</a:t>
            </a:fld>
            <a:endParaRPr lang="fi-FI"/>
          </a:p>
        </p:txBody>
      </p:sp>
    </p:spTree>
    <p:extLst>
      <p:ext uri="{BB962C8B-B14F-4D97-AF65-F5344CB8AC3E}">
        <p14:creationId xmlns:p14="http://schemas.microsoft.com/office/powerpoint/2010/main" val="24455901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laotsikko 7">
            <a:extLst>
              <a:ext uri="{FF2B5EF4-FFF2-40B4-BE49-F238E27FC236}">
                <a16:creationId xmlns:a16="http://schemas.microsoft.com/office/drawing/2014/main" id="{D926BFC5-938F-4025-9198-CD7E6903D9ED}"/>
              </a:ext>
            </a:extLst>
          </p:cNvPr>
          <p:cNvSpPr>
            <a:spLocks noGrp="1"/>
          </p:cNvSpPr>
          <p:nvPr>
            <p:ph type="subTitle" idx="1"/>
          </p:nvPr>
        </p:nvSpPr>
        <p:spPr>
          <a:xfrm>
            <a:off x="3703465" y="5139785"/>
            <a:ext cx="4785065" cy="1062156"/>
          </a:xfrm>
        </p:spPr>
        <p:txBody>
          <a:bodyPr>
            <a:normAutofit/>
          </a:bodyPr>
          <a:lstStyle/>
          <a:p>
            <a:pPr algn="ctr"/>
            <a:r>
              <a:rPr lang="fi-FI" sz="4400" dirty="0"/>
              <a:t>Kiitos!</a:t>
            </a:r>
          </a:p>
        </p:txBody>
      </p:sp>
      <p:pic>
        <p:nvPicPr>
          <p:cNvPr id="3" name="Kuva 2" descr="Frangipani-kukka">
            <a:extLst>
              <a:ext uri="{FF2B5EF4-FFF2-40B4-BE49-F238E27FC236}">
                <a16:creationId xmlns:a16="http://schemas.microsoft.com/office/drawing/2014/main" id="{53AF8125-4B5B-4B35-BCD1-851EB483FB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52027" y="1187137"/>
            <a:ext cx="5287943" cy="3524435"/>
          </a:xfrm>
          <a:prstGeom prst="rect">
            <a:avLst/>
          </a:prstGeom>
        </p:spPr>
      </p:pic>
    </p:spTree>
    <p:extLst>
      <p:ext uri="{BB962C8B-B14F-4D97-AF65-F5344CB8AC3E}">
        <p14:creationId xmlns:p14="http://schemas.microsoft.com/office/powerpoint/2010/main" val="3298369331"/>
      </p:ext>
    </p:extLst>
  </p:cSld>
  <p:clrMapOvr>
    <a:masterClrMapping/>
  </p:clrMapOvr>
</p:sld>
</file>

<file path=ppt/theme/theme1.xml><?xml version="1.0" encoding="utf-8"?>
<a:theme xmlns:a="http://schemas.openxmlformats.org/drawingml/2006/main" name="Näkymä">
  <a:themeElements>
    <a:clrScheme name="Näkymä">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Näkymä">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Näkymä">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TM03457515[[fn=Näkymä]]</Template>
  <TotalTime>15653</TotalTime>
  <Words>4744</Words>
  <Application>Microsoft Office PowerPoint</Application>
  <PresentationFormat>Laajakuva</PresentationFormat>
  <Paragraphs>423</Paragraphs>
  <Slides>48</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48</vt:i4>
      </vt:variant>
    </vt:vector>
  </HeadingPairs>
  <TitlesOfParts>
    <vt:vector size="53" baseType="lpstr">
      <vt:lpstr>Arial</vt:lpstr>
      <vt:lpstr>Calibri</vt:lpstr>
      <vt:lpstr>Century Schoolbook</vt:lpstr>
      <vt:lpstr>Wingdings 2</vt:lpstr>
      <vt:lpstr>Näkymä</vt:lpstr>
      <vt:lpstr>Kysely Ruoveden mökkiläisille 2021 </vt:lpstr>
      <vt:lpstr>Kyselytutkimuksesta </vt:lpstr>
      <vt:lpstr>Vastaajien taustatietoja </vt:lpstr>
      <vt:lpstr>Vastaajien taustatietoja </vt:lpstr>
      <vt:lpstr>Vastaajien taustatietoja </vt:lpstr>
      <vt:lpstr>Vastaajien taustatietoja </vt:lpstr>
      <vt:lpstr>Miksi Ruovesi? </vt:lpstr>
      <vt:lpstr>Miksi Ruovesi? </vt:lpstr>
      <vt:lpstr>Miksi Ruovesi? </vt:lpstr>
      <vt:lpstr>Miksi Ruovesi? </vt:lpstr>
      <vt:lpstr>Miksi Ruovesi? </vt:lpstr>
      <vt:lpstr>Mökki ja sen ominaisuudet </vt:lpstr>
      <vt:lpstr>Mökki ja sen ominaisuudet </vt:lpstr>
      <vt:lpstr>Mökki ja sen ominaisuudet </vt:lpstr>
      <vt:lpstr>Mökki ja sen ominaisuudet </vt:lpstr>
      <vt:lpstr>Mökki ja sen ominaisuudet </vt:lpstr>
      <vt:lpstr>Mökki ja sen ominaisuudet </vt:lpstr>
      <vt:lpstr>Mökki ja sen ominaisuudet </vt:lpstr>
      <vt:lpstr>Mökki ja sen ominaisuudet </vt:lpstr>
      <vt:lpstr>Mökki ja sen ominaisuudet </vt:lpstr>
      <vt:lpstr>Mökki ja sen ominaisuudet </vt:lpstr>
      <vt:lpstr>Mökki ja sen ominaisuudet </vt:lpstr>
      <vt:lpstr>Mökki ja sen ominaisuudet </vt:lpstr>
      <vt:lpstr>Mökki ja sen ominaisuudet </vt:lpstr>
      <vt:lpstr>Mökki ja sen ominaisuudet </vt:lpstr>
      <vt:lpstr>Mökki ja sen ominaisuudet </vt:lpstr>
      <vt:lpstr>Mökki ja sen ominaisuudet </vt:lpstr>
      <vt:lpstr>Mökin käyttö </vt:lpstr>
      <vt:lpstr>Mökin käyttö </vt:lpstr>
      <vt:lpstr>Mökin käyttö </vt:lpstr>
      <vt:lpstr>Mitä mökillä tehdään? </vt:lpstr>
      <vt:lpstr>Mitä mökillä tehdään? </vt:lpstr>
      <vt:lpstr>Kaupallisten palveluiden saatavuus </vt:lpstr>
      <vt:lpstr>Kaupallisten palveluiden saatavuus </vt:lpstr>
      <vt:lpstr>Kaupallisten palveluiden saatavuus </vt:lpstr>
      <vt:lpstr>Kaupallisten palveluiden saatavuus </vt:lpstr>
      <vt:lpstr>Kaupallisten palveluiden saatavuus </vt:lpstr>
      <vt:lpstr>Kaupallisten palveluiden saatavuus </vt:lpstr>
      <vt:lpstr>Kaupallisten palveluiden saatavuus </vt:lpstr>
      <vt:lpstr>Kaupallisten palveluiden saatavuus </vt:lpstr>
      <vt:lpstr>Ruoveden kunnan palveluiden käyttö </vt:lpstr>
      <vt:lpstr>Ruoveden tapahtumat ja niistä tiedottaminen </vt:lpstr>
      <vt:lpstr>Ruoveden tapahtumat ja niistä tiedottaminen</vt:lpstr>
      <vt:lpstr>Ruoveden Mökkiläisneuvosto </vt:lpstr>
      <vt:lpstr>Ruoveden Mökkiläisneuvosto </vt:lpstr>
      <vt:lpstr>Ruoveden Mökkiläisneuvosto </vt:lpstr>
      <vt:lpstr>Lähteet</vt:lpstr>
      <vt:lpstr>PowerPoint-esitys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Katja</dc:creator>
  <cp:lastModifiedBy>Katja</cp:lastModifiedBy>
  <cp:revision>226</cp:revision>
  <dcterms:created xsi:type="dcterms:W3CDTF">2021-05-05T07:24:49Z</dcterms:created>
  <dcterms:modified xsi:type="dcterms:W3CDTF">2021-05-31T18:53:50Z</dcterms:modified>
  <cp:contentStatus>Valmis</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